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92" r:id="rId4"/>
    <p:sldId id="295" r:id="rId5"/>
    <p:sldId id="296" r:id="rId6"/>
    <p:sldId id="297" r:id="rId7"/>
    <p:sldId id="298" r:id="rId8"/>
    <p:sldId id="299" r:id="rId9"/>
    <p:sldId id="300" r:id="rId10"/>
    <p:sldId id="301" r:id="rId11"/>
    <p:sldId id="302" r:id="rId12"/>
    <p:sldId id="303" r:id="rId13"/>
    <p:sldId id="304" r:id="rId14"/>
    <p:sldId id="305" r:id="rId15"/>
    <p:sldId id="315" r:id="rId16"/>
    <p:sldId id="306" r:id="rId17"/>
    <p:sldId id="307" r:id="rId18"/>
    <p:sldId id="309" r:id="rId19"/>
    <p:sldId id="310" r:id="rId20"/>
    <p:sldId id="313" r:id="rId21"/>
    <p:sldId id="312" r:id="rId22"/>
    <p:sldId id="314" r:id="rId23"/>
  </p:sldIdLst>
  <p:sldSz cx="9144000" cy="5143500" type="screen16x9"/>
  <p:notesSz cx="6858000" cy="9144000"/>
  <p:embeddedFontLst>
    <p:embeddedFont>
      <p:font typeface="Bebas Neue" panose="020B0606020202050201" pitchFamily="34" charset="0"/>
      <p:regular r:id="rId25"/>
    </p:embeddedFont>
    <p:embeddedFont>
      <p:font typeface="Montserrat" panose="00000500000000000000" pitchFamily="2" charset="0"/>
      <p:regular r:id="rId26"/>
      <p:bold r:id="rId27"/>
      <p:italic r:id="rId28"/>
      <p:boldItalic r:id="rId29"/>
    </p:embeddedFont>
    <p:embeddedFont>
      <p:font typeface="Montserrat Black" panose="00000A00000000000000" pitchFamily="2" charset="0"/>
      <p:bold r:id="rId30"/>
      <p:boldItalic r:id="rId31"/>
    </p:embeddedFont>
    <p:embeddedFont>
      <p:font typeface="Montserrat Light" panose="00000400000000000000" pitchFamily="2" charset="0"/>
      <p:regular r:id="rId32"/>
      <p:italic r:id="rId33"/>
    </p:embeddedFont>
    <p:embeddedFont>
      <p:font typeface="Nunito Light"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43575B-E88C-4DE4-8247-A17DE399E6ED}">
  <a:tblStyle styleId="{6D43575B-E88C-4DE4-8247-A17DE399E6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F8CDF2-0656-4B12-BF8D-B0B886F2431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7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78864" y="2056701"/>
            <a:ext cx="5036265" cy="4113315"/>
            <a:chOff x="4780389" y="2513201"/>
            <a:chExt cx="5036265" cy="4113315"/>
          </a:xfrm>
        </p:grpSpPr>
        <p:grpSp>
          <p:nvGrpSpPr>
            <p:cNvPr id="140" name="Google Shape;140;p7"/>
            <p:cNvGrpSpPr/>
            <p:nvPr/>
          </p:nvGrpSpPr>
          <p:grpSpPr>
            <a:xfrm>
              <a:off x="4780389" y="2513201"/>
              <a:ext cx="5036265" cy="4113315"/>
              <a:chOff x="4673664" y="2214101"/>
              <a:chExt cx="5036265" cy="4113315"/>
            </a:xfrm>
          </p:grpSpPr>
          <p:sp>
            <p:nvSpPr>
              <p:cNvPr id="141" name="Google Shape;141;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4673664" y="2214101"/>
                <a:ext cx="5036265" cy="4113315"/>
                <a:chOff x="4673664" y="2214101"/>
                <a:chExt cx="5036265" cy="4113315"/>
              </a:xfrm>
            </p:grpSpPr>
            <p:grpSp>
              <p:nvGrpSpPr>
                <p:cNvPr id="143" name="Google Shape;143;p7"/>
                <p:cNvGrpSpPr/>
                <p:nvPr/>
              </p:nvGrpSpPr>
              <p:grpSpPr>
                <a:xfrm>
                  <a:off x="4673664" y="2214101"/>
                  <a:ext cx="5036265" cy="4113315"/>
                  <a:chOff x="3825164" y="427026"/>
                  <a:chExt cx="5036265" cy="4113315"/>
                </a:xfrm>
              </p:grpSpPr>
              <p:sp>
                <p:nvSpPr>
                  <p:cNvPr id="144" name="Google Shape;144;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128336" y="-2516262"/>
            <a:ext cx="5036265" cy="4113315"/>
            <a:chOff x="4780389" y="2513201"/>
            <a:chExt cx="5036265" cy="4113315"/>
          </a:xfrm>
        </p:grpSpPr>
        <p:grpSp>
          <p:nvGrpSpPr>
            <p:cNvPr id="184" name="Google Shape;184;p7"/>
            <p:cNvGrpSpPr/>
            <p:nvPr/>
          </p:nvGrpSpPr>
          <p:grpSpPr>
            <a:xfrm>
              <a:off x="4780389" y="2513201"/>
              <a:ext cx="5036265" cy="4113315"/>
              <a:chOff x="4673664" y="2214101"/>
              <a:chExt cx="5036265" cy="4113315"/>
            </a:xfrm>
          </p:grpSpPr>
          <p:sp>
            <p:nvSpPr>
              <p:cNvPr id="185" name="Google Shape;185;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a:off x="4673664" y="2214101"/>
                <a:ext cx="5036265" cy="4113315"/>
                <a:chOff x="4673664" y="2214101"/>
                <a:chExt cx="5036265" cy="4113315"/>
              </a:xfrm>
            </p:grpSpPr>
            <p:grpSp>
              <p:nvGrpSpPr>
                <p:cNvPr id="187" name="Google Shape;187;p7"/>
                <p:cNvGrpSpPr/>
                <p:nvPr/>
              </p:nvGrpSpPr>
              <p:grpSpPr>
                <a:xfrm>
                  <a:off x="4673664" y="2214101"/>
                  <a:ext cx="5036265" cy="4113315"/>
                  <a:chOff x="3825164" y="427026"/>
                  <a:chExt cx="5036265" cy="4113315"/>
                </a:xfrm>
              </p:grpSpPr>
              <p:sp>
                <p:nvSpPr>
                  <p:cNvPr id="188" name="Google Shape;188;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www.geeksforgeeks.org/understanding-python-pickling-example/"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www.geeksforgeeks.org/opencv-overview/" TargetMode="External"/><Relationship Id="rId5" Type="http://schemas.openxmlformats.org/officeDocument/2006/relationships/hyperlink" Target="https://www.computervision.zone/lessons/files-and-code-2/" TargetMode="External"/><Relationship Id="rId4" Type="http://schemas.openxmlformats.org/officeDocument/2006/relationships/hyperlink" Target="https://www.youtube.com/watch?v=caKnQlCMIY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8" name="Google Shape;438;p15"/>
          <p:cNvPicPr preferRelativeResize="0"/>
          <p:nvPr/>
        </p:nvPicPr>
        <p:blipFill rotWithShape="1">
          <a:blip r:embed="rId3">
            <a:alphaModFix/>
          </a:blip>
          <a:srcRect l="25537" t="7152" r="23467" b="5838"/>
          <a:stretch/>
        </p:blipFill>
        <p:spPr>
          <a:xfrm flipH="1">
            <a:off x="292161" y="3861800"/>
            <a:ext cx="1920000" cy="1842726"/>
          </a:xfrm>
          <a:prstGeom prst="rect">
            <a:avLst/>
          </a:prstGeom>
          <a:noFill/>
          <a:ln>
            <a:noFill/>
          </a:ln>
        </p:spPr>
      </p:pic>
      <p:sp>
        <p:nvSpPr>
          <p:cNvPr id="436" name="Google Shape;436;p15"/>
          <p:cNvSpPr txBox="1">
            <a:spLocks noGrp="1"/>
          </p:cNvSpPr>
          <p:nvPr>
            <p:ph type="ctrTitle"/>
          </p:nvPr>
        </p:nvSpPr>
        <p:spPr>
          <a:xfrm flipH="1">
            <a:off x="1092896" y="-149551"/>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800" dirty="0">
                <a:latin typeface="Times New Roman" panose="02020603050405020304" pitchFamily="18" charset="0"/>
                <a:cs typeface="Times New Roman" panose="02020603050405020304" pitchFamily="18" charset="0"/>
                <a:sym typeface="Montserrat Black"/>
              </a:rPr>
              <a:t>ARTIFICIAL INTELLIGENCE &amp; </a:t>
            </a:r>
            <a:br>
              <a:rPr lang="en" sz="2800" dirty="0">
                <a:latin typeface="Times New Roman" panose="02020603050405020304" pitchFamily="18" charset="0"/>
                <a:cs typeface="Times New Roman" panose="02020603050405020304" pitchFamily="18" charset="0"/>
                <a:sym typeface="Montserrat Black"/>
              </a:rPr>
            </a:br>
            <a:r>
              <a:rPr lang="en" sz="2800" dirty="0">
                <a:latin typeface="Times New Roman" panose="02020603050405020304" pitchFamily="18" charset="0"/>
                <a:cs typeface="Times New Roman" panose="02020603050405020304" pitchFamily="18" charset="0"/>
                <a:sym typeface="Montserrat Black"/>
              </a:rPr>
              <a:t>MACHINE LEARNING PROJECT</a:t>
            </a:r>
            <a:br>
              <a:rPr lang="en" sz="2800" dirty="0">
                <a:latin typeface="Times New Roman" panose="02020603050405020304" pitchFamily="18" charset="0"/>
                <a:cs typeface="Times New Roman" panose="02020603050405020304" pitchFamily="18" charset="0"/>
                <a:sym typeface="Montserrat Black"/>
              </a:rPr>
            </a:br>
            <a:br>
              <a:rPr lang="en" sz="2800" dirty="0">
                <a:latin typeface="Times New Roman" panose="02020603050405020304" pitchFamily="18" charset="0"/>
                <a:cs typeface="Times New Roman" panose="02020603050405020304" pitchFamily="18" charset="0"/>
                <a:sym typeface="Montserrat Black"/>
              </a:rPr>
            </a:br>
            <a:r>
              <a:rPr lang="en" sz="2400" b="1" dirty="0">
                <a:latin typeface="Times New Roman" panose="02020603050405020304" pitchFamily="18" charset="0"/>
                <a:cs typeface="Times New Roman" panose="02020603050405020304" pitchFamily="18" charset="0"/>
                <a:sym typeface="Montserrat Black"/>
              </a:rPr>
              <a:t>PARKING SPACE COUNTER</a:t>
            </a:r>
            <a:endParaRPr sz="2400" b="1" dirty="0">
              <a:latin typeface="Times New Roman" panose="02020603050405020304" pitchFamily="18" charset="0"/>
              <a:ea typeface="Montserrat"/>
              <a:cs typeface="Times New Roman" panose="02020603050405020304" pitchFamily="18" charset="0"/>
              <a:sym typeface="Montserrat"/>
            </a:endParaRPr>
          </a:p>
        </p:txBody>
      </p:sp>
      <p:sp>
        <p:nvSpPr>
          <p:cNvPr id="437" name="Google Shape;437;p15"/>
          <p:cNvSpPr txBox="1">
            <a:spLocks noGrp="1"/>
          </p:cNvSpPr>
          <p:nvPr>
            <p:ph type="subTitle" idx="1"/>
          </p:nvPr>
        </p:nvSpPr>
        <p:spPr>
          <a:xfrm flipH="1">
            <a:off x="209138" y="1991491"/>
            <a:ext cx="4528800" cy="1105388"/>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US" b="1" dirty="0">
                <a:latin typeface="Times New Roman" panose="02020603050405020304" pitchFamily="18" charset="0"/>
                <a:cs typeface="Times New Roman" panose="02020603050405020304" pitchFamily="18" charset="0"/>
              </a:rPr>
              <a:t>SUBMITTED BY:</a:t>
            </a:r>
          </a:p>
          <a:p>
            <a:pPr marL="457200" lvl="1" indent="0" algn="l">
              <a:lnSpc>
                <a:spcPct val="200000"/>
              </a:lnSpc>
            </a:pPr>
            <a:r>
              <a:rPr lang="en-US" dirty="0">
                <a:latin typeface="Times New Roman" panose="02020603050405020304" pitchFamily="18" charset="0"/>
                <a:cs typeface="Times New Roman" panose="02020603050405020304" pitchFamily="18" charset="0"/>
              </a:rPr>
              <a:t>JIYA  : 2210990463</a:t>
            </a:r>
          </a:p>
          <a:p>
            <a:pPr marL="457200" lvl="1" indent="0" algn="l">
              <a:lnSpc>
                <a:spcPct val="200000"/>
              </a:lnSpc>
            </a:pPr>
            <a:r>
              <a:rPr lang="en-US" dirty="0">
                <a:latin typeface="Times New Roman" panose="02020603050405020304" pitchFamily="18" charset="0"/>
                <a:cs typeface="Times New Roman" panose="02020603050405020304" pitchFamily="18" charset="0"/>
              </a:rPr>
              <a:t>KARTIK BHARDWAJ : 2210990487</a:t>
            </a:r>
          </a:p>
          <a:p>
            <a:pPr marL="457200" lvl="1" indent="0" algn="l">
              <a:lnSpc>
                <a:spcPct val="200000"/>
              </a:lnSpc>
            </a:pPr>
            <a:r>
              <a:rPr lang="en-US" dirty="0">
                <a:latin typeface="Times New Roman" panose="02020603050405020304" pitchFamily="18" charset="0"/>
                <a:cs typeface="Times New Roman" panose="02020603050405020304" pitchFamily="18" charset="0"/>
              </a:rPr>
              <a:t>KARTIK GROVER : 2210990488</a:t>
            </a:r>
          </a:p>
        </p:txBody>
      </p:sp>
      <p:grpSp>
        <p:nvGrpSpPr>
          <p:cNvPr id="440" name="Google Shape;440;p15"/>
          <p:cNvGrpSpPr/>
          <p:nvPr/>
        </p:nvGrpSpPr>
        <p:grpSpPr>
          <a:xfrm flipH="1">
            <a:off x="1325823" y="361000"/>
            <a:ext cx="76825" cy="76800"/>
            <a:chOff x="3104875" y="1099400"/>
            <a:chExt cx="76825" cy="76800"/>
          </a:xfrm>
        </p:grpSpPr>
        <p:sp>
          <p:nvSpPr>
            <p:cNvPr id="441" name="Google Shape;441;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5"/>
          <p:cNvGrpSpPr/>
          <p:nvPr/>
        </p:nvGrpSpPr>
        <p:grpSpPr>
          <a:xfrm flipH="1">
            <a:off x="2428535" y="4414100"/>
            <a:ext cx="76825" cy="76800"/>
            <a:chOff x="3104875" y="1099400"/>
            <a:chExt cx="76825" cy="76800"/>
          </a:xfrm>
        </p:grpSpPr>
        <p:sp>
          <p:nvSpPr>
            <p:cNvPr id="444" name="Google Shape;444;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flipH="1">
            <a:off x="6714085" y="729700"/>
            <a:ext cx="76825" cy="76800"/>
            <a:chOff x="3104875" y="1099400"/>
            <a:chExt cx="76825" cy="76800"/>
          </a:xfrm>
        </p:grpSpPr>
        <p:sp>
          <p:nvSpPr>
            <p:cNvPr id="447" name="Google Shape;447;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15"/>
          <p:cNvPicPr preferRelativeResize="0"/>
          <p:nvPr/>
        </p:nvPicPr>
        <p:blipFill rotWithShape="1">
          <a:blip r:embed="rId4">
            <a:alphaModFix/>
          </a:blip>
          <a:srcRect l="18647" t="7960" r="8852" b="8336"/>
          <a:stretch/>
        </p:blipFill>
        <p:spPr>
          <a:xfrm rot="1152297" flipH="1">
            <a:off x="7419968" y="130625"/>
            <a:ext cx="1647827" cy="1070150"/>
          </a:xfrm>
          <a:prstGeom prst="rect">
            <a:avLst/>
          </a:prstGeom>
          <a:noFill/>
          <a:ln>
            <a:noFill/>
          </a:ln>
        </p:spPr>
      </p:pic>
      <p:grpSp>
        <p:nvGrpSpPr>
          <p:cNvPr id="450" name="Google Shape;450;p15"/>
          <p:cNvGrpSpPr/>
          <p:nvPr/>
        </p:nvGrpSpPr>
        <p:grpSpPr>
          <a:xfrm>
            <a:off x="6075370" y="1704256"/>
            <a:ext cx="5036265" cy="4113315"/>
            <a:chOff x="4780389" y="2513201"/>
            <a:chExt cx="5036265" cy="4113315"/>
          </a:xfrm>
        </p:grpSpPr>
        <p:grpSp>
          <p:nvGrpSpPr>
            <p:cNvPr id="451" name="Google Shape;451;p15"/>
            <p:cNvGrpSpPr/>
            <p:nvPr/>
          </p:nvGrpSpPr>
          <p:grpSpPr>
            <a:xfrm>
              <a:off x="4780389" y="2513201"/>
              <a:ext cx="5036265" cy="4113315"/>
              <a:chOff x="4673664" y="2214101"/>
              <a:chExt cx="5036265" cy="4113315"/>
            </a:xfrm>
          </p:grpSpPr>
          <p:sp>
            <p:nvSpPr>
              <p:cNvPr id="452" name="Google Shape;452;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5"/>
              <p:cNvGrpSpPr/>
              <p:nvPr/>
            </p:nvGrpSpPr>
            <p:grpSpPr>
              <a:xfrm>
                <a:off x="4673664" y="2214101"/>
                <a:ext cx="5036265" cy="4113315"/>
                <a:chOff x="4673664" y="2214101"/>
                <a:chExt cx="5036265" cy="4113315"/>
              </a:xfrm>
            </p:grpSpPr>
            <p:grpSp>
              <p:nvGrpSpPr>
                <p:cNvPr id="454" name="Google Shape;454;p15"/>
                <p:cNvGrpSpPr/>
                <p:nvPr/>
              </p:nvGrpSpPr>
              <p:grpSpPr>
                <a:xfrm>
                  <a:off x="4673664" y="2214101"/>
                  <a:ext cx="5036265" cy="4113315"/>
                  <a:chOff x="3825164" y="427026"/>
                  <a:chExt cx="5036265" cy="4113315"/>
                </a:xfrm>
              </p:grpSpPr>
              <p:sp>
                <p:nvSpPr>
                  <p:cNvPr id="455" name="Google Shape;455;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 name="Google Shape;491;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5"/>
          <p:cNvGrpSpPr/>
          <p:nvPr/>
        </p:nvGrpSpPr>
        <p:grpSpPr>
          <a:xfrm>
            <a:off x="-3491211" y="-299450"/>
            <a:ext cx="5036265" cy="4113315"/>
            <a:chOff x="4780389" y="2513201"/>
            <a:chExt cx="5036265" cy="4113315"/>
          </a:xfrm>
        </p:grpSpPr>
        <p:grpSp>
          <p:nvGrpSpPr>
            <p:cNvPr id="495" name="Google Shape;495;p15"/>
            <p:cNvGrpSpPr/>
            <p:nvPr/>
          </p:nvGrpSpPr>
          <p:grpSpPr>
            <a:xfrm>
              <a:off x="4780389" y="2513201"/>
              <a:ext cx="5036265" cy="4113315"/>
              <a:chOff x="4673664" y="2214101"/>
              <a:chExt cx="5036265" cy="4113315"/>
            </a:xfrm>
          </p:grpSpPr>
          <p:sp>
            <p:nvSpPr>
              <p:cNvPr id="496" name="Google Shape;496;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5"/>
              <p:cNvGrpSpPr/>
              <p:nvPr/>
            </p:nvGrpSpPr>
            <p:grpSpPr>
              <a:xfrm>
                <a:off x="4673664" y="2214101"/>
                <a:ext cx="5036265" cy="4113315"/>
                <a:chOff x="4673664" y="2214101"/>
                <a:chExt cx="5036265" cy="4113315"/>
              </a:xfrm>
            </p:grpSpPr>
            <p:grpSp>
              <p:nvGrpSpPr>
                <p:cNvPr id="498" name="Google Shape;498;p15"/>
                <p:cNvGrpSpPr/>
                <p:nvPr/>
              </p:nvGrpSpPr>
              <p:grpSpPr>
                <a:xfrm>
                  <a:off x="4673664" y="2214101"/>
                  <a:ext cx="5036265" cy="4113315"/>
                  <a:chOff x="3825164" y="427026"/>
                  <a:chExt cx="5036265" cy="4113315"/>
                </a:xfrm>
              </p:grpSpPr>
              <p:sp>
                <p:nvSpPr>
                  <p:cNvPr id="499" name="Google Shape;499;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37;p15">
            <a:extLst>
              <a:ext uri="{FF2B5EF4-FFF2-40B4-BE49-F238E27FC236}">
                <a16:creationId xmlns:a16="http://schemas.microsoft.com/office/drawing/2014/main" id="{E8DBFFDB-926B-A992-14E0-F00A1B6CDC21}"/>
              </a:ext>
            </a:extLst>
          </p:cNvPr>
          <p:cNvSpPr txBox="1">
            <a:spLocks/>
          </p:cNvSpPr>
          <p:nvPr/>
        </p:nvSpPr>
        <p:spPr>
          <a:xfrm flipH="1">
            <a:off x="4294346" y="1994922"/>
            <a:ext cx="4528800" cy="1105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5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lnSpc>
                <a:spcPct val="200000"/>
              </a:lnSpc>
            </a:pPr>
            <a:r>
              <a:rPr lang="en-US" b="1" dirty="0">
                <a:latin typeface="Times New Roman" panose="02020603050405020304" pitchFamily="18" charset="0"/>
                <a:cs typeface="Times New Roman" panose="02020603050405020304" pitchFamily="18" charset="0"/>
              </a:rPr>
              <a:t>SUPERVISED BY:</a:t>
            </a:r>
          </a:p>
          <a:p>
            <a:pPr marL="0" indent="0">
              <a:lnSpc>
                <a:spcPct val="200000"/>
              </a:lnSpc>
            </a:pPr>
            <a:r>
              <a:rPr lang="en-US" dirty="0">
                <a:latin typeface="Times New Roman" panose="02020603050405020304" pitchFamily="18" charset="0"/>
                <a:cs typeface="Times New Roman" panose="02020603050405020304" pitchFamily="18" charset="0"/>
              </a:rPr>
              <a:t>MS. SHAGUN SHARMA</a:t>
            </a:r>
          </a:p>
        </p:txBody>
      </p:sp>
      <p:pic>
        <p:nvPicPr>
          <p:cNvPr id="4" name="Picture 3">
            <a:extLst>
              <a:ext uri="{FF2B5EF4-FFF2-40B4-BE49-F238E27FC236}">
                <a16:creationId xmlns:a16="http://schemas.microsoft.com/office/drawing/2014/main" id="{0C4B0F9F-5F1D-03E3-4243-56568E6C4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326" y="9628"/>
            <a:ext cx="1299806" cy="9284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b="1" dirty="0">
                <a:latin typeface="Times New Roman" panose="02020603050405020304" pitchFamily="18" charset="0"/>
                <a:cs typeface="Times New Roman" panose="02020603050405020304" pitchFamily="18" charset="0"/>
              </a:rPr>
              <a:t>KEY FEATURES</a:t>
            </a:r>
            <a:endParaRPr lang="en-IN" b="1"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55382" y="474352"/>
            <a:ext cx="8445976" cy="4539457"/>
          </a:xfrm>
        </p:spPr>
        <p:txBody>
          <a:bodyPr/>
          <a:lstStyle/>
          <a:p>
            <a:pPr marL="171450" marR="0" lvl="0" indent="-171450" algn="l" defTabSz="914400" rtl="0" eaLnBrk="0" fontAlgn="base" latinLnBrk="0" hangingPunct="0">
              <a:lnSpc>
                <a:spcPct val="200000"/>
              </a:lnSpc>
              <a:spcBef>
                <a:spcPct val="0"/>
              </a:spcBef>
              <a:spcAft>
                <a:spcPct val="0"/>
              </a:spcAft>
              <a:buClr>
                <a:schemeClr val="bg1">
                  <a:lumMod val="25000"/>
                  <a:lumOff val="75000"/>
                </a:schemeClr>
              </a:buClr>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Real-time Detection System</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Develop a robust system capable of detecting parking spots in real-time from a video feed, allowing for immediate response to changes in parking availability.</a:t>
            </a:r>
            <a:endParaRPr kumimoji="0" lang="en-US" altLang="en-US" sz="1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200000"/>
              </a:lnSpc>
              <a:spcBef>
                <a:spcPct val="0"/>
              </a:spcBef>
              <a:spcAft>
                <a:spcPct val="0"/>
              </a:spcAft>
              <a:buClr>
                <a:schemeClr val="bg1">
                  <a:lumMod val="25000"/>
                  <a:lumOff val="75000"/>
                </a:schemeClr>
              </a:buClr>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Computer Vision Techniques</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Utilize computer vision techniques, particularly leveraging the capabilities of OpenCV and related libraries, to analyze video frames, identify parking spots,</a:t>
            </a:r>
          </a:p>
          <a:p>
            <a:pPr marL="171450" marR="0" lvl="0" indent="-171450" algn="l" defTabSz="914400" rtl="0" eaLnBrk="0" fontAlgn="base" latinLnBrk="0" hangingPunct="0">
              <a:lnSpc>
                <a:spcPct val="200000"/>
              </a:lnSpc>
              <a:spcBef>
                <a:spcPct val="0"/>
              </a:spcBef>
              <a:spcAft>
                <a:spcPct val="0"/>
              </a:spcAft>
              <a:buClr>
                <a:schemeClr val="bg1">
                  <a:lumMod val="25000"/>
                  <a:lumOff val="75000"/>
                </a:schemeClr>
              </a:buClr>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Enhanced Spot Visibility:</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Implement preprocessing steps such as image enhancement, noise reduction, and feature extraction to improve the visibility and accuracy of detected parking spots.</a:t>
            </a:r>
            <a:endParaRPr kumimoji="0" lang="en-US" altLang="en-US" sz="1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200000"/>
              </a:lnSpc>
              <a:spcBef>
                <a:spcPct val="0"/>
              </a:spcBef>
              <a:spcAft>
                <a:spcPct val="0"/>
              </a:spcAft>
              <a:buClr>
                <a:schemeClr val="bg1">
                  <a:lumMod val="25000"/>
                  <a:lumOff val="75000"/>
                </a:schemeClr>
              </a:buClr>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Management: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Design efficient data storage and retrieval mechanisms to maintain the state of parking spots across multiple video frames, ensuring continuity and reliability in the detection process.</a:t>
            </a:r>
            <a:endParaRPr kumimoji="0" lang="en-US" altLang="en-US" sz="14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200000"/>
              </a:lnSpc>
              <a:spcBef>
                <a:spcPct val="0"/>
              </a:spcBef>
              <a:spcAft>
                <a:spcPct val="0"/>
              </a:spcAft>
              <a:buClr>
                <a:schemeClr val="bg1">
                  <a:lumMod val="25000"/>
                  <a:lumOff val="75000"/>
                </a:schemeClr>
              </a:buClr>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Accuracy Improvement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Enhance the accuracy of parking spot detection algorithms by implementing advanced image processing techniques.</a:t>
            </a:r>
            <a:endParaRPr lang="en-IN" dirty="0"/>
          </a:p>
        </p:txBody>
      </p:sp>
      <p:pic>
        <p:nvPicPr>
          <p:cNvPr id="3" name="Picture 2">
            <a:extLst>
              <a:ext uri="{FF2B5EF4-FFF2-40B4-BE49-F238E27FC236}">
                <a16:creationId xmlns:a16="http://schemas.microsoft.com/office/drawing/2014/main" id="{A52DE153-F2EE-218E-D10B-4144A0C72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00607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b="1" dirty="0">
                <a:latin typeface="Times New Roman" panose="02020603050405020304" pitchFamily="18" charset="0"/>
                <a:cs typeface="Times New Roman" panose="02020603050405020304" pitchFamily="18" charset="0"/>
              </a:rPr>
              <a:t>PROJECT GOALS</a:t>
            </a:r>
            <a:endParaRPr lang="en-IN" b="1"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55382" y="474352"/>
            <a:ext cx="8445976" cy="4539457"/>
          </a:xfrm>
        </p:spPr>
        <p:txBody>
          <a:bodyPr/>
          <a:lstStyle/>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Transformative Impact</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development of a real-time parking spot detection and counting system has the potential to revolutionize parking management practices, offering a more efficient and scalable solution compared to traditional manual methods.</a:t>
            </a:r>
            <a:endParaRPr kumimoji="0" lang="en-US" altLang="en-US" sz="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Driver Convenience</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By providing real-time information on available parking spaces, the system can significantly reduce the time and frustration associated with searching for parking, improving the overall experience for drivers.</a:t>
            </a:r>
            <a:endParaRPr kumimoji="0" lang="en-US" altLang="en-US" sz="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Data-Driven Decision Making</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Parking operators and urban planners can leverage the insights provided by the system to make informed decisions regarding parking space allocation, pricing strategies, and infrastructure investments, leading to more effective and equitable parking management.</a:t>
            </a:r>
            <a:endParaRPr kumimoji="0" lang="en-US" altLang="en-US" sz="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
                <a:schemeClr val="bg1">
                  <a:lumMod val="25000"/>
                  <a:lumOff val="75000"/>
                </a:schemeClr>
              </a:buClr>
              <a:buSzTx/>
              <a:buNone/>
              <a:tabLst/>
            </a:pP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9406D71-53B7-904C-1205-7A764F4C3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4089089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285750"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VIDEO REFERENCES</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hlinkClick r:id="rId4"/>
              </a:rPr>
              <a:t>https://www.youtube.com/watch?v=caKnQlCMIYI</a:t>
            </a:r>
            <a:endParaRPr lang="en-US" sz="1600" dirty="0">
              <a:latin typeface="Times New Roman" panose="02020603050405020304" pitchFamily="18" charset="0"/>
              <a:cs typeface="Times New Roman" panose="02020603050405020304" pitchFamily="18" charset="0"/>
            </a:endParaRPr>
          </a:p>
          <a:p>
            <a:pPr marL="285750"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CODE REFERENCE</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hlinkClick r:id="rId5"/>
              </a:rPr>
              <a:t>https://www.computervision.zone/lessons/files-and-code-2/</a:t>
            </a:r>
            <a:endParaRPr lang="en-US" sz="1600" dirty="0">
              <a:latin typeface="Times New Roman" panose="02020603050405020304" pitchFamily="18" charset="0"/>
              <a:cs typeface="Times New Roman" panose="02020603050405020304" pitchFamily="18" charset="0"/>
            </a:endParaRPr>
          </a:p>
          <a:p>
            <a:pPr marL="285750"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ABOUT:</a:t>
            </a:r>
          </a:p>
          <a:p>
            <a:pPr marL="742950" lvl="1"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hlinkClick r:id="rId6"/>
              </a:rPr>
              <a:t>https://www.geeksforgeeks.org/opencv-overview/</a:t>
            </a:r>
            <a:endParaRPr lang="en-US" sz="1600" dirty="0">
              <a:latin typeface="Times New Roman" panose="02020603050405020304" pitchFamily="18" charset="0"/>
              <a:cs typeface="Times New Roman" panose="02020603050405020304" pitchFamily="18" charset="0"/>
            </a:endParaRPr>
          </a:p>
          <a:p>
            <a:pPr marL="742950" lvl="1"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PICKLE</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hlinkClick r:id="rId7"/>
              </a:rPr>
              <a:t>https://www.geeksforgeeks.org/understanding-python-pickling-example/</a:t>
            </a:r>
            <a:endParaRPr lang="en-US" sz="1600" dirty="0">
              <a:latin typeface="Times New Roman" panose="02020603050405020304" pitchFamily="18" charset="0"/>
              <a:cs typeface="Times New Roman" panose="02020603050405020304" pitchFamily="18" charset="0"/>
            </a:endParaRPr>
          </a:p>
          <a:p>
            <a:pPr marL="742950" lvl="1" indent="-285750" eaLnBrk="0" fontAlgn="base" hangingPunct="0">
              <a:lnSpc>
                <a:spcPct val="200000"/>
              </a:lnSpc>
              <a:spcBef>
                <a:spcPct val="0"/>
              </a:spcBef>
              <a:spcAft>
                <a:spcPct val="0"/>
              </a:spcAft>
              <a:buClr>
                <a:schemeClr val="bg1">
                  <a:lumMod val="25000"/>
                  <a:lumOff val="75000"/>
                </a:schemeClr>
              </a:buClr>
              <a:buSzTx/>
            </a:pPr>
            <a:r>
              <a:rPr lang="en-US" sz="1600" b="1" dirty="0">
                <a:latin typeface="Times New Roman" panose="02020603050405020304" pitchFamily="18" charset="0"/>
                <a:cs typeface="Times New Roman" panose="02020603050405020304" pitchFamily="18" charset="0"/>
              </a:rPr>
              <a:t>NUMPY:</a:t>
            </a:r>
            <a:r>
              <a:rPr lang="en-US" sz="1600" dirty="0">
                <a:latin typeface="Times New Roman" panose="02020603050405020304" pitchFamily="18" charset="0"/>
                <a:cs typeface="Times New Roman" panose="02020603050405020304" pitchFamily="18" charset="0"/>
              </a:rPr>
              <a:t> https://www.w3schools.com/python/numpy/numpy_intro.asp</a:t>
            </a:r>
          </a:p>
          <a:p>
            <a:pPr marL="742950" lvl="1" indent="-285750" eaLnBrk="0" fontAlgn="base" hangingPunct="0">
              <a:lnSpc>
                <a:spcPct val="200000"/>
              </a:lnSpc>
              <a:spcBef>
                <a:spcPct val="0"/>
              </a:spcBef>
              <a:spcAft>
                <a:spcPct val="0"/>
              </a:spcAft>
              <a:buClr>
                <a:schemeClr val="bg1">
                  <a:lumMod val="25000"/>
                  <a:lumOff val="75000"/>
                </a:schemeClr>
              </a:buClr>
              <a:buSzTx/>
            </a:pPr>
            <a:endParaRPr lang="en-US" sz="1600" dirty="0">
              <a:latin typeface="Times New Roman" panose="02020603050405020304" pitchFamily="18" charset="0"/>
              <a:cs typeface="Times New Roman" panose="02020603050405020304" pitchFamily="18" charset="0"/>
            </a:endParaRPr>
          </a:p>
          <a:p>
            <a:pPr marL="0" indent="0" eaLnBrk="0" fontAlgn="base" hangingPunct="0">
              <a:lnSpc>
                <a:spcPct val="200000"/>
              </a:lnSpc>
              <a:spcBef>
                <a:spcPct val="0"/>
              </a:spcBef>
              <a:spcAft>
                <a:spcPct val="0"/>
              </a:spcAft>
              <a:buClr>
                <a:schemeClr val="bg1">
                  <a:lumMod val="25000"/>
                  <a:lumOff val="75000"/>
                </a:schemeClr>
              </a:buClr>
              <a:buSzTx/>
              <a:buNone/>
            </a:pPr>
            <a:endParaRPr lang="en-IN"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FF94EAE-A1C7-DBB3-86AD-73E550A699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727901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b="1" dirty="0">
                <a:latin typeface="Times New Roman" panose="02020603050405020304" pitchFamily="18" charset="0"/>
                <a:cs typeface="Times New Roman" panose="02020603050405020304" pitchFamily="18" charset="0"/>
              </a:rPr>
              <a:t>RESULTS</a:t>
            </a:r>
            <a:endParaRPr lang="en-IN" b="1"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3208887" y="669262"/>
            <a:ext cx="3164351" cy="338554"/>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01   CAR PARKING IMAGE </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BEE234-32FE-BDCF-1082-9752BD58CF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9669" y="1118154"/>
            <a:ext cx="6982807" cy="3888414"/>
          </a:xfrm>
          <a:prstGeom prst="rect">
            <a:avLst/>
          </a:prstGeom>
          <a:noFill/>
          <a:ln w="28575">
            <a:solidFill>
              <a:schemeClr val="tx1"/>
            </a:solidFill>
          </a:ln>
        </p:spPr>
      </p:pic>
      <p:pic>
        <p:nvPicPr>
          <p:cNvPr id="6" name="Picture 5">
            <a:extLst>
              <a:ext uri="{FF2B5EF4-FFF2-40B4-BE49-F238E27FC236}">
                <a16:creationId xmlns:a16="http://schemas.microsoft.com/office/drawing/2014/main" id="{C304D03F-09C5-02BC-8178-EF2EE2358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12368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998312" y="129690"/>
            <a:ext cx="8527427" cy="338554"/>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02  MAKING RECTANGLE ON IMAGE USING FUNCTION ‘MOUSECLICK’</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6252596-E508-1838-AB21-5B5FFEAEE5F1}"/>
              </a:ext>
            </a:extLst>
          </p:cNvPr>
          <p:cNvPicPr>
            <a:picLocks noChangeAspect="1"/>
          </p:cNvPicPr>
          <p:nvPr/>
        </p:nvPicPr>
        <p:blipFill>
          <a:blip r:embed="rId4"/>
          <a:stretch>
            <a:fillRect/>
          </a:stretch>
        </p:blipFill>
        <p:spPr>
          <a:xfrm>
            <a:off x="1255737" y="579849"/>
            <a:ext cx="6617381" cy="4276775"/>
          </a:xfrm>
          <a:prstGeom prst="rect">
            <a:avLst/>
          </a:prstGeom>
          <a:ln w="28575">
            <a:solidFill>
              <a:schemeClr val="tx1"/>
            </a:solidFill>
          </a:ln>
        </p:spPr>
      </p:pic>
      <p:pic>
        <p:nvPicPr>
          <p:cNvPr id="7" name="Picture 6">
            <a:extLst>
              <a:ext uri="{FF2B5EF4-FFF2-40B4-BE49-F238E27FC236}">
                <a16:creationId xmlns:a16="http://schemas.microsoft.com/office/drawing/2014/main" id="{ED79F505-B9CE-AFAA-F7EC-F8D812CC7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403495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2360698" y="142469"/>
            <a:ext cx="5860760" cy="584775"/>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03  </a:t>
            </a:r>
            <a:r>
              <a:rPr lang="en-IN" sz="1600" b="1" i="0" dirty="0">
                <a:solidFill>
                  <a:schemeClr val="tx1"/>
                </a:solidFill>
                <a:effectLst/>
                <a:latin typeface="Times New Roman" panose="02020603050405020304" pitchFamily="18" charset="0"/>
                <a:cs typeface="Times New Roman" panose="02020603050405020304" pitchFamily="18" charset="0"/>
              </a:rPr>
              <a:t>LOADING PARKING SPACE POSITIONS</a:t>
            </a:r>
            <a:endParaRPr lang="en-IN" sz="1600" b="0" i="0" dirty="0">
              <a:solidFill>
                <a:schemeClr val="tx1"/>
              </a:solidFill>
              <a:effectLst/>
              <a:latin typeface="Times New Roman" panose="02020603050405020304" pitchFamily="18" charset="0"/>
              <a:cs typeface="Times New Roman" panose="02020603050405020304" pitchFamily="18" charset="0"/>
            </a:endParaRPr>
          </a:p>
          <a:p>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B14BCAC-87CA-D09D-1CF5-5B828F50637D}"/>
              </a:ext>
            </a:extLst>
          </p:cNvPr>
          <p:cNvPicPr>
            <a:picLocks noChangeAspect="1"/>
          </p:cNvPicPr>
          <p:nvPr/>
        </p:nvPicPr>
        <p:blipFill>
          <a:blip r:embed="rId4"/>
          <a:stretch>
            <a:fillRect/>
          </a:stretch>
        </p:blipFill>
        <p:spPr>
          <a:xfrm>
            <a:off x="976505" y="577049"/>
            <a:ext cx="7383030" cy="4415105"/>
          </a:xfrm>
          <a:prstGeom prst="rect">
            <a:avLst/>
          </a:prstGeom>
          <a:ln w="28575">
            <a:solidFill>
              <a:schemeClr val="tx1"/>
            </a:solidFill>
          </a:ln>
        </p:spPr>
      </p:pic>
      <p:pic>
        <p:nvPicPr>
          <p:cNvPr id="5" name="Picture 4">
            <a:extLst>
              <a:ext uri="{FF2B5EF4-FFF2-40B4-BE49-F238E27FC236}">
                <a16:creationId xmlns:a16="http://schemas.microsoft.com/office/drawing/2014/main" id="{8FF36940-8090-32A5-1961-D41F107B2C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189845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2188010" y="105116"/>
            <a:ext cx="6795969" cy="830997"/>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04   </a:t>
            </a:r>
            <a:r>
              <a:rPr lang="en-IN" sz="1600" b="1" i="0" dirty="0">
                <a:solidFill>
                  <a:schemeClr val="tx1"/>
                </a:solidFill>
                <a:effectLst/>
                <a:latin typeface="Times New Roman" panose="02020603050405020304" pitchFamily="18" charset="0"/>
                <a:cs typeface="Times New Roman" panose="02020603050405020304" pitchFamily="18" charset="0"/>
              </a:rPr>
              <a:t>CONVERTING IMAGE TO GRAYSCALE</a:t>
            </a:r>
            <a:endParaRPr lang="en-IN" sz="1600" b="0" i="0" dirty="0">
              <a:solidFill>
                <a:schemeClr val="tx1"/>
              </a:solidFill>
              <a:effectLst/>
              <a:latin typeface="Times New Roman" panose="02020603050405020304" pitchFamily="18" charset="0"/>
              <a:cs typeface="Times New Roman" panose="02020603050405020304" pitchFamily="18" charset="0"/>
            </a:endParaRPr>
          </a:p>
          <a:p>
            <a:endParaRPr lang="en-IN" sz="1600" b="0" i="0" dirty="0">
              <a:solidFill>
                <a:schemeClr val="tx1"/>
              </a:solidFill>
              <a:effectLst/>
              <a:latin typeface="Times New Roman" panose="02020603050405020304" pitchFamily="18" charset="0"/>
              <a:cs typeface="Times New Roman" panose="02020603050405020304" pitchFamily="18" charset="0"/>
            </a:endParaRPr>
          </a:p>
          <a:p>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FC9333-B46A-3D8E-BEDA-9A54CB7867CB}"/>
              </a:ext>
            </a:extLst>
          </p:cNvPr>
          <p:cNvPicPr>
            <a:picLocks noChangeAspect="1"/>
          </p:cNvPicPr>
          <p:nvPr/>
        </p:nvPicPr>
        <p:blipFill>
          <a:blip r:embed="rId4"/>
          <a:stretch>
            <a:fillRect/>
          </a:stretch>
        </p:blipFill>
        <p:spPr>
          <a:xfrm>
            <a:off x="979697" y="531128"/>
            <a:ext cx="7184606" cy="4369791"/>
          </a:xfrm>
          <a:prstGeom prst="rect">
            <a:avLst/>
          </a:prstGeom>
          <a:ln w="28575">
            <a:solidFill>
              <a:schemeClr val="tx1"/>
            </a:solidFill>
          </a:ln>
        </p:spPr>
      </p:pic>
      <p:pic>
        <p:nvPicPr>
          <p:cNvPr id="8" name="Picture 7">
            <a:extLst>
              <a:ext uri="{FF2B5EF4-FFF2-40B4-BE49-F238E27FC236}">
                <a16:creationId xmlns:a16="http://schemas.microsoft.com/office/drawing/2014/main" id="{BC17F757-F719-EEB1-71E8-D784B6A46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90883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3095931" y="142796"/>
            <a:ext cx="5284395" cy="584775"/>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05  APPLYING GAUSSIAN BLUR</a:t>
            </a:r>
            <a:endParaRPr lang="en-IN" sz="1600" b="0" i="0" dirty="0">
              <a:solidFill>
                <a:schemeClr val="tx1"/>
              </a:solidFill>
              <a:effectLst/>
              <a:latin typeface="Times New Roman" panose="02020603050405020304" pitchFamily="18" charset="0"/>
              <a:cs typeface="Times New Roman" panose="02020603050405020304" pitchFamily="18" charset="0"/>
            </a:endParaRPr>
          </a:p>
          <a:p>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62C0F6C-A1AC-B3EA-CD6F-6CA6898E35C7}"/>
              </a:ext>
            </a:extLst>
          </p:cNvPr>
          <p:cNvPicPr>
            <a:picLocks noChangeAspect="1"/>
          </p:cNvPicPr>
          <p:nvPr/>
        </p:nvPicPr>
        <p:blipFill>
          <a:blip r:embed="rId4"/>
          <a:stretch>
            <a:fillRect/>
          </a:stretch>
        </p:blipFill>
        <p:spPr>
          <a:xfrm>
            <a:off x="1098744" y="520614"/>
            <a:ext cx="7201877" cy="4395263"/>
          </a:xfrm>
          <a:prstGeom prst="rect">
            <a:avLst/>
          </a:prstGeom>
        </p:spPr>
      </p:pic>
      <p:pic>
        <p:nvPicPr>
          <p:cNvPr id="6" name="Picture 5">
            <a:extLst>
              <a:ext uri="{FF2B5EF4-FFF2-40B4-BE49-F238E27FC236}">
                <a16:creationId xmlns:a16="http://schemas.microsoft.com/office/drawing/2014/main" id="{DBCCC987-4C5D-A562-B558-214870C079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13878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2492723" y="116472"/>
            <a:ext cx="5284395" cy="338554"/>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06  APPLYING ADAPTIVE THRESHOLD</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4A584A8-793B-96FB-5399-352FE13F95DD}"/>
              </a:ext>
            </a:extLst>
          </p:cNvPr>
          <p:cNvPicPr>
            <a:picLocks noChangeAspect="1"/>
          </p:cNvPicPr>
          <p:nvPr/>
        </p:nvPicPr>
        <p:blipFill>
          <a:blip r:embed="rId4"/>
          <a:stretch>
            <a:fillRect/>
          </a:stretch>
        </p:blipFill>
        <p:spPr>
          <a:xfrm>
            <a:off x="897441" y="498147"/>
            <a:ext cx="7419953" cy="4508039"/>
          </a:xfrm>
          <a:prstGeom prst="rect">
            <a:avLst/>
          </a:prstGeom>
        </p:spPr>
      </p:pic>
      <p:pic>
        <p:nvPicPr>
          <p:cNvPr id="7" name="Picture 6">
            <a:extLst>
              <a:ext uri="{FF2B5EF4-FFF2-40B4-BE49-F238E27FC236}">
                <a16:creationId xmlns:a16="http://schemas.microsoft.com/office/drawing/2014/main" id="{4B605C82-15B9-D141-8582-9EDFBD772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116200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2653288" y="124878"/>
            <a:ext cx="5284395" cy="338554"/>
          </a:xfrm>
          <a:prstGeom prst="rect">
            <a:avLst/>
          </a:prstGeom>
          <a:noFill/>
        </p:spPr>
        <p:txBody>
          <a:bodyPr wrap="square" rtlCol="0">
            <a:spAutoFit/>
          </a:bodyPr>
          <a:lstStyle/>
          <a:p>
            <a:r>
              <a:rPr lang="en-US" sz="1600" b="1" dirty="0">
                <a:solidFill>
                  <a:schemeClr val="tx1"/>
                </a:solidFill>
                <a:latin typeface="Times New Roman" panose="02020603050405020304" pitchFamily="18" charset="0"/>
                <a:cs typeface="Times New Roman" panose="02020603050405020304" pitchFamily="18" charset="0"/>
              </a:rPr>
              <a:t>07  APPLYING MEDIAN BLUR</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AC927E-9216-25DC-46D9-8CB17CA22FC4}"/>
              </a:ext>
            </a:extLst>
          </p:cNvPr>
          <p:cNvPicPr>
            <a:picLocks noChangeAspect="1"/>
          </p:cNvPicPr>
          <p:nvPr/>
        </p:nvPicPr>
        <p:blipFill>
          <a:blip r:embed="rId4"/>
          <a:stretch>
            <a:fillRect/>
          </a:stretch>
        </p:blipFill>
        <p:spPr>
          <a:xfrm>
            <a:off x="913761" y="476737"/>
            <a:ext cx="7392402" cy="4541885"/>
          </a:xfrm>
          <a:prstGeom prst="rect">
            <a:avLst/>
          </a:prstGeom>
        </p:spPr>
      </p:pic>
      <p:pic>
        <p:nvPicPr>
          <p:cNvPr id="7" name="Picture 6">
            <a:extLst>
              <a:ext uri="{FF2B5EF4-FFF2-40B4-BE49-F238E27FC236}">
                <a16:creationId xmlns:a16="http://schemas.microsoft.com/office/drawing/2014/main" id="{10996BE5-7AFD-E704-8028-1A78BCFA0C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75626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548975" y="109136"/>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grpSp>
        <p:nvGrpSpPr>
          <p:cNvPr id="544" name="Google Shape;544;p16"/>
          <p:cNvGrpSpPr/>
          <p:nvPr/>
        </p:nvGrpSpPr>
        <p:grpSpPr>
          <a:xfrm>
            <a:off x="8080575" y="1191300"/>
            <a:ext cx="76825" cy="76800"/>
            <a:chOff x="3104875" y="1099400"/>
            <a:chExt cx="76825" cy="76800"/>
          </a:xfrm>
        </p:grpSpPr>
        <p:sp>
          <p:nvSpPr>
            <p:cNvPr id="545" name="Google Shape;545;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p:cNvGrpSpPr/>
          <p:nvPr/>
        </p:nvGrpSpPr>
        <p:grpSpPr>
          <a:xfrm>
            <a:off x="891025" y="1112200"/>
            <a:ext cx="76825" cy="76800"/>
            <a:chOff x="3104875" y="1099400"/>
            <a:chExt cx="76825" cy="76800"/>
          </a:xfrm>
        </p:grpSpPr>
        <p:sp>
          <p:nvSpPr>
            <p:cNvPr id="548" name="Google Shape;548;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
        <p:nvSpPr>
          <p:cNvPr id="4" name="TextBox 3">
            <a:extLst>
              <a:ext uri="{FF2B5EF4-FFF2-40B4-BE49-F238E27FC236}">
                <a16:creationId xmlns:a16="http://schemas.microsoft.com/office/drawing/2014/main" id="{6D0F3098-FB76-1733-6DF8-9B85226D3BD2}"/>
              </a:ext>
            </a:extLst>
          </p:cNvPr>
          <p:cNvSpPr txBox="1"/>
          <p:nvPr/>
        </p:nvSpPr>
        <p:spPr>
          <a:xfrm>
            <a:off x="1503629" y="624654"/>
            <a:ext cx="7799474" cy="4310667"/>
          </a:xfrm>
          <a:prstGeom prst="rect">
            <a:avLst/>
          </a:prstGeom>
          <a:noFill/>
        </p:spPr>
        <p:txBody>
          <a:bodyPr wrap="square" rtlCol="0">
            <a:spAutoFit/>
          </a:bodyPr>
          <a:lstStyle/>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01         INTRODUCTION</a:t>
            </a:r>
          </a:p>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02        PROBLEM STATEMENT &amp; REQUIREMENT</a:t>
            </a:r>
          </a:p>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03        TECHNICAL DETAILS</a:t>
            </a:r>
          </a:p>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04        KEY FEATURES</a:t>
            </a:r>
          </a:p>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05        PROJECT GOALS</a:t>
            </a:r>
          </a:p>
          <a:p>
            <a:pPr lvl="1">
              <a:lnSpc>
                <a:spcPct val="200000"/>
              </a:lnSpc>
            </a:pPr>
            <a:r>
              <a:rPr lang="en-US" sz="2000" b="1" dirty="0">
                <a:solidFill>
                  <a:schemeClr val="tx1"/>
                </a:solidFill>
                <a:latin typeface="Times New Roman" panose="02020603050405020304" pitchFamily="18" charset="0"/>
                <a:cs typeface="Times New Roman" panose="02020603050405020304" pitchFamily="18" charset="0"/>
              </a:rPr>
              <a:t>06        REFERENCES</a:t>
            </a:r>
          </a:p>
          <a:p>
            <a:pPr lvl="1">
              <a:lnSpc>
                <a:spcPct val="200000"/>
              </a:lnSpc>
            </a:pPr>
            <a:r>
              <a:rPr lang="en-IN" sz="2000" b="1" dirty="0">
                <a:solidFill>
                  <a:schemeClr val="tx1"/>
                </a:solidFill>
                <a:latin typeface="Times New Roman" panose="02020603050405020304" pitchFamily="18" charset="0"/>
                <a:cs typeface="Times New Roman" panose="02020603050405020304" pitchFamily="18" charset="0"/>
              </a:rPr>
              <a:t>07        RESULTS</a:t>
            </a:r>
          </a:p>
        </p:txBody>
      </p:sp>
      <p:pic>
        <p:nvPicPr>
          <p:cNvPr id="2" name="Picture 1">
            <a:extLst>
              <a:ext uri="{FF2B5EF4-FFF2-40B4-BE49-F238E27FC236}">
                <a16:creationId xmlns:a16="http://schemas.microsoft.com/office/drawing/2014/main" id="{C1F9E73E-FDED-A28A-6775-07417D833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881" y="27384"/>
            <a:ext cx="1341251" cy="9580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sp>
        <p:nvSpPr>
          <p:cNvPr id="3" name="TextBox 2">
            <a:extLst>
              <a:ext uri="{FF2B5EF4-FFF2-40B4-BE49-F238E27FC236}">
                <a16:creationId xmlns:a16="http://schemas.microsoft.com/office/drawing/2014/main" id="{F942CF3A-B094-F8BE-40B9-49D413206EFA}"/>
              </a:ext>
            </a:extLst>
          </p:cNvPr>
          <p:cNvSpPr txBox="1"/>
          <p:nvPr/>
        </p:nvSpPr>
        <p:spPr>
          <a:xfrm>
            <a:off x="1590764" y="46936"/>
            <a:ext cx="5284395" cy="338554"/>
          </a:xfrm>
          <a:prstGeom prst="rect">
            <a:avLst/>
          </a:prstGeom>
          <a:noFill/>
        </p:spPr>
        <p:txBody>
          <a:bodyPr wrap="square" rtlCol="0">
            <a:spAutoFit/>
          </a:bodyPr>
          <a:lstStyle/>
          <a:p>
            <a:pPr algn="ctr"/>
            <a:r>
              <a:rPr lang="en-US" sz="1600" b="1" dirty="0">
                <a:solidFill>
                  <a:schemeClr val="tx1"/>
                </a:solidFill>
                <a:latin typeface="Times New Roman" panose="02020603050405020304" pitchFamily="18" charset="0"/>
                <a:cs typeface="Times New Roman" panose="02020603050405020304" pitchFamily="18" charset="0"/>
              </a:rPr>
              <a:t>08  FINAL OUTPUT</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4C1CC9-26FE-7A86-F734-31CFF0AA997F}"/>
              </a:ext>
            </a:extLst>
          </p:cNvPr>
          <p:cNvPicPr>
            <a:picLocks noChangeAspect="1"/>
          </p:cNvPicPr>
          <p:nvPr/>
        </p:nvPicPr>
        <p:blipFill>
          <a:blip r:embed="rId4"/>
          <a:stretch>
            <a:fillRect/>
          </a:stretch>
        </p:blipFill>
        <p:spPr>
          <a:xfrm>
            <a:off x="837198" y="429357"/>
            <a:ext cx="7534129" cy="4562923"/>
          </a:xfrm>
          <a:prstGeom prst="rect">
            <a:avLst/>
          </a:prstGeom>
        </p:spPr>
      </p:pic>
      <p:pic>
        <p:nvPicPr>
          <p:cNvPr id="7" name="Picture 6">
            <a:extLst>
              <a:ext uri="{FF2B5EF4-FFF2-40B4-BE49-F238E27FC236}">
                <a16:creationId xmlns:a16="http://schemas.microsoft.com/office/drawing/2014/main" id="{99FFDD56-AF97-CAA5-EB3D-D6E6541DB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1869297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38003" y="641290"/>
            <a:ext cx="8445976" cy="4539457"/>
          </a:xfrm>
        </p:spPr>
        <p:txBody>
          <a:bodyPr/>
          <a:lstStyle/>
          <a:p>
            <a:pPr marL="742950" lvl="1" indent="-285750" eaLnBrk="0" fontAlgn="base" hangingPunct="0">
              <a:lnSpc>
                <a:spcPct val="200000"/>
              </a:lnSpc>
              <a:spcBef>
                <a:spcPct val="0"/>
              </a:spcBef>
              <a:spcAft>
                <a:spcPct val="0"/>
              </a:spcAft>
              <a:buClr>
                <a:schemeClr val="bg1">
                  <a:lumMod val="25000"/>
                  <a:lumOff val="75000"/>
                </a:schemeClr>
              </a:buClr>
              <a:buSzTx/>
            </a:pPr>
            <a:endParaRPr lang="en-US" dirty="0"/>
          </a:p>
          <a:p>
            <a:pPr marL="0" indent="0" eaLnBrk="0" fontAlgn="base" hangingPunct="0">
              <a:lnSpc>
                <a:spcPct val="200000"/>
              </a:lnSpc>
              <a:spcBef>
                <a:spcPct val="0"/>
              </a:spcBef>
              <a:spcAft>
                <a:spcPct val="0"/>
              </a:spcAft>
              <a:buClr>
                <a:schemeClr val="bg1">
                  <a:lumMod val="25000"/>
                  <a:lumOff val="75000"/>
                </a:schemeClr>
              </a:buClr>
              <a:buSzTx/>
              <a:buNone/>
            </a:pPr>
            <a:endParaRPr lang="en-IN" dirty="0"/>
          </a:p>
        </p:txBody>
      </p:sp>
      <p:pic>
        <p:nvPicPr>
          <p:cNvPr id="6" name="Picture 5">
            <a:extLst>
              <a:ext uri="{FF2B5EF4-FFF2-40B4-BE49-F238E27FC236}">
                <a16:creationId xmlns:a16="http://schemas.microsoft.com/office/drawing/2014/main" id="{30860FC1-CF5D-3B58-2D82-A16479E1779C}"/>
              </a:ext>
            </a:extLst>
          </p:cNvPr>
          <p:cNvPicPr>
            <a:picLocks noChangeAspect="1"/>
          </p:cNvPicPr>
          <p:nvPr/>
        </p:nvPicPr>
        <p:blipFill>
          <a:blip r:embed="rId4"/>
          <a:stretch>
            <a:fillRect/>
          </a:stretch>
        </p:blipFill>
        <p:spPr>
          <a:xfrm>
            <a:off x="894181" y="455026"/>
            <a:ext cx="7340493" cy="4564983"/>
          </a:xfrm>
          <a:prstGeom prst="rect">
            <a:avLst/>
          </a:prstGeom>
        </p:spPr>
      </p:pic>
      <p:pic>
        <p:nvPicPr>
          <p:cNvPr id="7" name="Picture 6">
            <a:extLst>
              <a:ext uri="{FF2B5EF4-FFF2-40B4-BE49-F238E27FC236}">
                <a16:creationId xmlns:a16="http://schemas.microsoft.com/office/drawing/2014/main" id="{57978CC4-9D45-BE62-EB1C-5A53D0AF0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104908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F8C97-AE49-2FD7-2A03-FFA397CBC36A}"/>
              </a:ext>
            </a:extLst>
          </p:cNvPr>
          <p:cNvSpPr/>
          <p:nvPr/>
        </p:nvSpPr>
        <p:spPr>
          <a:xfrm rot="21173204">
            <a:off x="965297" y="707621"/>
            <a:ext cx="6755930" cy="3755592"/>
          </a:xfrm>
          <a:prstGeom prst="rect">
            <a:avLst/>
          </a:prstGeom>
          <a:solidFill>
            <a:schemeClr val="bg2">
              <a:lumMod val="40000"/>
              <a:lumOff val="60000"/>
            </a:schemeClr>
          </a:solid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D1620A7-69F1-11A2-8F3A-A5ED2469584C}"/>
              </a:ext>
            </a:extLst>
          </p:cNvPr>
          <p:cNvSpPr/>
          <p:nvPr/>
        </p:nvSpPr>
        <p:spPr>
          <a:xfrm rot="224801">
            <a:off x="1100831" y="863666"/>
            <a:ext cx="6613864" cy="3746376"/>
          </a:xfrm>
          <a:prstGeom prst="rect">
            <a:avLst/>
          </a:prstGeom>
          <a:solidFill>
            <a:schemeClr val="bg2">
              <a:lumMod val="60000"/>
              <a:lumOff val="4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69077E93-3148-F121-44C7-07BB4B940CA4}"/>
              </a:ext>
            </a:extLst>
          </p:cNvPr>
          <p:cNvSpPr txBox="1"/>
          <p:nvPr/>
        </p:nvSpPr>
        <p:spPr>
          <a:xfrm>
            <a:off x="2392532" y="1624614"/>
            <a:ext cx="4030462" cy="1754326"/>
          </a:xfrm>
          <a:prstGeom prst="rect">
            <a:avLst/>
          </a:prstGeom>
          <a:noFill/>
        </p:spPr>
        <p:txBody>
          <a:bodyPr wrap="squar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THANK YOU</a:t>
            </a:r>
            <a:endParaRPr lang="en-IN" sz="54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11149CD-55AB-EE77-4846-6039F0D2F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28002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602163" y="409544"/>
            <a:ext cx="7704000" cy="2272800"/>
          </a:xfrm>
        </p:spPr>
        <p:txBody>
          <a:bodyPr/>
          <a:lstStyle/>
          <a:p>
            <a:pPr>
              <a:lnSpc>
                <a:spcPct val="200000"/>
              </a:lnSpc>
              <a:spcAft>
                <a:spcPts val="1000"/>
              </a:spcAf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Background:</a:t>
            </a: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Urbanization Challenges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Rapid urbanization has led to an increased concentration of population in cities, exacerbating issues such as traffic congestion, air pollution, and limited parking availability.</a:t>
            </a:r>
          </a:p>
          <a:p>
            <a:pPr marL="342900" lvl="0" indent="-342900" algn="just">
              <a:lnSpc>
                <a:spcPct val="200000"/>
              </a:lnSpc>
              <a:buFont typeface="Symbol" panose="05050102010706020507" pitchFamily="18" charset="2"/>
              <a:buChar char=""/>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Manual Monitoring Limitations</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Traditional parking management relies heavily on manual methods, where parking attendants manually monitor parking spaces, which is time-consuming, labour-intensive, and prone to errors.</a:t>
            </a:r>
          </a:p>
          <a:p>
            <a:pPr marL="342900" lvl="0" indent="-342900" algn="just">
              <a:lnSpc>
                <a:spcPct val="200000"/>
              </a:lnSpc>
              <a:buFont typeface="Symbol" panose="05050102010706020507" pitchFamily="18" charset="2"/>
              <a:buChar char=""/>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Need for Automation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With the rise of smart city initiatives and advancements in technology, there is a growing need for automated parking management systems that can optimize parking space utilization, improve traffic flow, and enhance the overall urban experience.</a:t>
            </a:r>
          </a:p>
          <a:p>
            <a:pPr marL="342900" lvl="0" indent="-342900" algn="just">
              <a:lnSpc>
                <a:spcPct val="200000"/>
              </a:lnSpc>
              <a:spcAft>
                <a:spcPts val="1000"/>
              </a:spcAft>
              <a:buFont typeface="Symbol" panose="05050102010706020507" pitchFamily="18" charset="2"/>
              <a:buChar char=""/>
            </a:pPr>
            <a:r>
              <a:rPr lang="en-IN" sz="1200" b="1" dirty="0">
                <a:effectLst/>
                <a:latin typeface="Times New Roman" panose="02020603050405020304" pitchFamily="18" charset="0"/>
                <a:ea typeface="Calibri" panose="020F0502020204030204" pitchFamily="34" charset="0"/>
                <a:cs typeface="Times New Roman" panose="02020603050405020304" pitchFamily="18" charset="0"/>
              </a:rPr>
              <a:t>Parking Demand vs Supply Discrepancy:</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The discrepancy between parking demand and supply is a common challenge in urban areas, where the number of vehicles far exceeds the available parking spaces. This imbalance lead to overcrowded parking’s lots, illegal parking, increased traffic congestion as drivers circle in search of parking.</a:t>
            </a:r>
          </a:p>
          <a:p>
            <a:endParaRPr lang="en-IN" sz="1200"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pic>
        <p:nvPicPr>
          <p:cNvPr id="4" name="Picture 3">
            <a:extLst>
              <a:ext uri="{FF2B5EF4-FFF2-40B4-BE49-F238E27FC236}">
                <a16:creationId xmlns:a16="http://schemas.microsoft.com/office/drawing/2014/main" id="{AA17DD70-C70E-9B87-945A-74CAFD558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519" y="18506"/>
            <a:ext cx="1143613" cy="816867"/>
          </a:xfrm>
          <a:prstGeom prst="rect">
            <a:avLst/>
          </a:prstGeom>
        </p:spPr>
      </p:pic>
    </p:spTree>
    <p:extLst>
      <p:ext uri="{BB962C8B-B14F-4D97-AF65-F5344CB8AC3E}">
        <p14:creationId xmlns:p14="http://schemas.microsoft.com/office/powerpoint/2010/main" val="2668100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Rectangle 2">
            <a:extLst>
              <a:ext uri="{FF2B5EF4-FFF2-40B4-BE49-F238E27FC236}">
                <a16:creationId xmlns:a16="http://schemas.microsoft.com/office/drawing/2014/main" id="{6BE0486A-A8D1-F365-A716-2DCEBD5561D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a:extLst>
              <a:ext uri="{FF2B5EF4-FFF2-40B4-BE49-F238E27FC236}">
                <a16:creationId xmlns:a16="http://schemas.microsoft.com/office/drawing/2014/main" id="{163A287A-D284-5A47-7CC5-BD46B6935681}"/>
              </a:ext>
            </a:extLst>
          </p:cNvPr>
          <p:cNvSpPr>
            <a:spLocks noChangeArrowheads="1"/>
          </p:cNvSpPr>
          <p:nvPr/>
        </p:nvSpPr>
        <p:spPr bwMode="auto">
          <a:xfrm>
            <a:off x="828344" y="2331106"/>
            <a:ext cx="7887480" cy="40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394C82F-3906-EC0F-FE2F-F29223EC0FE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3">
            <a:extLst>
              <a:ext uri="{FF2B5EF4-FFF2-40B4-BE49-F238E27FC236}">
                <a16:creationId xmlns:a16="http://schemas.microsoft.com/office/drawing/2014/main" id="{7E7BEC8D-78CE-28C6-FC0A-DB944CC7388B}"/>
              </a:ext>
            </a:extLst>
          </p:cNvPr>
          <p:cNvSpPr>
            <a:spLocks noChangeArrowheads="1"/>
          </p:cNvSpPr>
          <p:nvPr/>
        </p:nvSpPr>
        <p:spPr bwMode="auto">
          <a:xfrm>
            <a:off x="804451" y="21016"/>
            <a:ext cx="8137281" cy="477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2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Significance:</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Transformative Impact</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development of a real-time parking spot detection and counting system has the potential to revolutionize parking management practices, offering a more efficient and scalable solution compared to traditional manual methods.</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Driver Convenience</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By providing real-time information on available parking spaces, the system can significantly reduce the time and frustration associated with searching for parking, improving the overall experience for drivers.</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Data-Driven Decision Making</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Parking operators and urban planners can leverage the insights provided by the system to make informed decisions regarding parking space allocation, pricing strategies, and infrastructure investments, leading to more effective and equitable parking management.</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Urban Mobility and Sustainability</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Optimizing parking space utilization can contribute to alleviating traffic congestion, reducing carbon emissions, and promoting sustainable urban mobility patterns, aligning with broader efforts to create livable, environmentally-friendly cities.</a:t>
            </a: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D0CA150-FE7E-135D-DCAB-ECC6158D7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422574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sz="3200" b="1" dirty="0">
                <a:solidFill>
                  <a:schemeClr val="tx1"/>
                </a:solidFill>
                <a:latin typeface="Times New Roman" panose="02020603050405020304" pitchFamily="18" charset="0"/>
                <a:cs typeface="Times New Roman" panose="02020603050405020304" pitchFamily="18" charset="0"/>
              </a:rPr>
              <a:t>PROBLEM STATEMENT</a:t>
            </a:r>
            <a:br>
              <a:rPr lang="en-US" sz="3200" b="1" dirty="0">
                <a:solidFill>
                  <a:schemeClr val="tx1"/>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602163" y="720347"/>
            <a:ext cx="7704000" cy="3519144"/>
          </a:xfrm>
        </p:spPr>
        <p:txBody>
          <a:bodyPr/>
          <a:lstStyle/>
          <a:p>
            <a:pPr marL="139700" indent="0">
              <a:lnSpc>
                <a:spcPct val="200000"/>
              </a:lnSpc>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problem at hand involves the inefficient utilization of parking space in urban areas, leading to congestion, frustration among drivers, and economic losses. Traditional parking management systems are manual, prone to errors, and lack real-time monitoring capabilities, exacerbating the problem. Therefore, there is a need for an automated solution that can accurately detect parking spots, monitor their occupancy status in real-time, and provide actionable insights to optimize parking space utilization.</a:t>
            </a:r>
          </a:p>
          <a:p>
            <a:pPr marL="139700" indent="0">
              <a:lnSpc>
                <a:spcPct val="200000"/>
              </a:lnSpc>
              <a:buNone/>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200000"/>
              </a:lnSpc>
            </a:pPr>
            <a:endParaRPr lang="en-IN"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pic>
        <p:nvPicPr>
          <p:cNvPr id="4" name="Picture 3">
            <a:extLst>
              <a:ext uri="{FF2B5EF4-FFF2-40B4-BE49-F238E27FC236}">
                <a16:creationId xmlns:a16="http://schemas.microsoft.com/office/drawing/2014/main" id="{2ECB410C-6CE1-1F68-4829-88FB1B9CA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69395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sz="3200" b="1" dirty="0">
                <a:solidFill>
                  <a:schemeClr val="tx1"/>
                </a:solidFill>
                <a:latin typeface="Times New Roman" panose="02020603050405020304" pitchFamily="18" charset="0"/>
                <a:cs typeface="Times New Roman" panose="02020603050405020304" pitchFamily="18" charset="0"/>
              </a:rPr>
              <a:t>REQUIREMENTS</a:t>
            </a:r>
            <a:br>
              <a:rPr lang="en-US" sz="3200" b="1" dirty="0">
                <a:solidFill>
                  <a:schemeClr val="tx1"/>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602163" y="606748"/>
            <a:ext cx="7704000" cy="3519144"/>
          </a:xfrm>
        </p:spPr>
        <p:txBody>
          <a:bodyPr/>
          <a:lstStyle/>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Real-Time Detection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system should be capable of detecting parking spots and monitoring their occupancy status in real-time from a video feed.</a:t>
            </a: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Accuracy:</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detection algorithm should have high accuracy in identifying parking spots and distinguishing between vacant and occupied spaces, even under varying lighting conditions and environmental factors.</a:t>
            </a: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Scalability</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system should be scalable to handle parking lots of varying sizes and configurations, from small lots to large multi-level parking structures.</a:t>
            </a: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Robustness</a:t>
            </a:r>
            <a:r>
              <a:rPr lang="en-IN" dirty="0">
                <a:effectLst/>
                <a:latin typeface="Times New Roman" panose="02020603050405020304" pitchFamily="18" charset="0"/>
                <a:ea typeface="Calibri" panose="020F0502020204030204" pitchFamily="34" charset="0"/>
                <a:cs typeface="Times New Roman" panose="02020603050405020304" pitchFamily="18" charset="0"/>
              </a:rPr>
              <a:t>: It should be robust against occlusions, shadows, reflections, and other common challenges encountered in parking environments.</a:t>
            </a:r>
          </a:p>
          <a:p>
            <a:pPr marL="342900" lvl="0" indent="-342900" algn="just">
              <a:lnSpc>
                <a:spcPct val="200000"/>
              </a:lnSpc>
              <a:spcAft>
                <a:spcPts val="1000"/>
              </a:spcAft>
              <a:buFont typeface="Symbol" panose="05050102010706020507" pitchFamily="18" charset="2"/>
              <a:buChar char=""/>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pic>
        <p:nvPicPr>
          <p:cNvPr id="4" name="Picture 3">
            <a:extLst>
              <a:ext uri="{FF2B5EF4-FFF2-40B4-BE49-F238E27FC236}">
                <a16:creationId xmlns:a16="http://schemas.microsoft.com/office/drawing/2014/main" id="{06CC2BB6-60E9-CB1B-9F3C-EEEC5961B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3676399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br>
              <a:rPr lang="en-US" sz="3200" b="1" dirty="0">
                <a:solidFill>
                  <a:schemeClr val="tx1"/>
                </a:solidFill>
                <a:latin typeface="Montserrat" panose="00000500000000000000" pitchFamily="2" charset="0"/>
                <a:cs typeface="Mongolian Baiti" panose="03000500000000000000" pitchFamily="66" charset="0"/>
              </a:rPr>
            </a:br>
            <a:endParaRPr lang="en-IN" dirty="0"/>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Rectangle 2">
            <a:extLst>
              <a:ext uri="{FF2B5EF4-FFF2-40B4-BE49-F238E27FC236}">
                <a16:creationId xmlns:a16="http://schemas.microsoft.com/office/drawing/2014/main" id="{6FD9A33A-6F33-782D-47FD-C0504CF0C47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19389A6-06E1-4459-099D-B11E006DCBE7}"/>
              </a:ext>
            </a:extLst>
          </p:cNvPr>
          <p:cNvSpPr>
            <a:spLocks noChangeArrowheads="1"/>
          </p:cNvSpPr>
          <p:nvPr/>
        </p:nvSpPr>
        <p:spPr bwMode="auto">
          <a:xfrm>
            <a:off x="909132" y="490861"/>
            <a:ext cx="7586189" cy="4335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Interface</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user-friendly interface should be provided for parking operators and administrators to monitor parking spot status, view occupancy statistics, and configure system settings.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Alerting</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Mechanism</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system should have an alerting mechanism to notify parking operators and drivers of any anomalies or emergencies, such as unauthorized parking, vehicle theft, or safety hazards.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Privacy</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Ensure compliance with data privacy regulations and standards by implementing measures to protect the privacy and security of sensitive information collected by the system.</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Maintenance</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Support</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Provide ongoing maintenance, updates, and technical support to ensure the system's reliability, performance, and longevity.</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Cost</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Effectiveness</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solution should be cost-effective to implement and maintain, offering a favorable return on investment for parking operators and stakeholders.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8C00806-6DB0-530C-920A-9CE0D9F72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4138171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r>
              <a:rPr lang="en-US" sz="3200" b="1" dirty="0">
                <a:solidFill>
                  <a:schemeClr val="tx1"/>
                </a:solidFill>
                <a:latin typeface="Times New Roman" panose="02020603050405020304" pitchFamily="18" charset="0"/>
                <a:cs typeface="Times New Roman" panose="02020603050405020304" pitchFamily="18" charset="0"/>
              </a:rPr>
              <a:t>TECHNICAL DETAILS</a:t>
            </a:r>
            <a:br>
              <a:rPr lang="en-US" sz="3200" b="1" dirty="0">
                <a:solidFill>
                  <a:schemeClr val="tx1"/>
                </a:solidFill>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D90B9A3-862E-4B72-A960-9C35AE69807D}"/>
              </a:ext>
            </a:extLst>
          </p:cNvPr>
          <p:cNvSpPr>
            <a:spLocks noGrp="1"/>
          </p:cNvSpPr>
          <p:nvPr>
            <p:ph type="body" idx="1"/>
          </p:nvPr>
        </p:nvSpPr>
        <p:spPr>
          <a:xfrm>
            <a:off x="555382" y="474352"/>
            <a:ext cx="8063437" cy="4539457"/>
          </a:xfrm>
        </p:spPr>
        <p:txBody>
          <a:bodyPr/>
          <a:lstStyle/>
          <a:p>
            <a:pPr marL="0" lvl="0" indent="0" algn="just">
              <a:lnSpc>
                <a:spcPct val="200000"/>
              </a:lnSpc>
              <a:buNone/>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Algorithms Used: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Image Preprocessing</a:t>
            </a:r>
            <a:r>
              <a:rPr lang="en-IN" dirty="0">
                <a:effectLst/>
                <a:latin typeface="Times New Roman" panose="02020603050405020304" pitchFamily="18" charset="0"/>
                <a:ea typeface="Calibri" panose="020F0502020204030204" pitchFamily="34" charset="0"/>
                <a:cs typeface="Times New Roman" panose="02020603050405020304" pitchFamily="18" charset="0"/>
              </a:rPr>
              <a:t>: Techniques such as grayscale conversion, Gaussian blurring, adaptive thresholding, and morphological operations have been employed to enhance image quality and reduce noise.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Object Detection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Algorithms have been used for detecting parking spots within the pre-processed images.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Occupancy Monitoring</a:t>
            </a:r>
            <a:r>
              <a:rPr lang="en-IN" dirty="0">
                <a:effectLst/>
                <a:latin typeface="Times New Roman" panose="02020603050405020304" pitchFamily="18" charset="0"/>
                <a:ea typeface="Calibri" panose="020F0502020204030204" pitchFamily="34" charset="0"/>
                <a:cs typeface="Times New Roman" panose="02020603050405020304" pitchFamily="18" charset="0"/>
              </a:rPr>
              <a:t>: Once parking spots are detected, algorithms can track vehicle presence over time using techniques such as background subtraction, motion detection, or object tracking.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Symbol" panose="05050102010706020507" pitchFamily="18" charset="2"/>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Data Storage and Retrieval</a:t>
            </a:r>
            <a:r>
              <a:rPr lang="en-IN" dirty="0">
                <a:effectLst/>
                <a:latin typeface="Times New Roman" panose="02020603050405020304" pitchFamily="18" charset="0"/>
                <a:ea typeface="Calibri" panose="020F0502020204030204" pitchFamily="34" charset="0"/>
                <a:cs typeface="Times New Roman" panose="02020603050405020304" pitchFamily="18" charset="0"/>
              </a:rPr>
              <a:t>: Structured data storage formats like CSV have been used to store information about parking spot locations, occupancy status, timestamps, and any associated metadata.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pic>
        <p:nvPicPr>
          <p:cNvPr id="4" name="Picture 3">
            <a:extLst>
              <a:ext uri="{FF2B5EF4-FFF2-40B4-BE49-F238E27FC236}">
                <a16:creationId xmlns:a16="http://schemas.microsoft.com/office/drawing/2014/main" id="{B133EC63-3256-F605-658F-ADBF8D70D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278364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Google Shape;438;p15">
            <a:extLst>
              <a:ext uri="{FF2B5EF4-FFF2-40B4-BE49-F238E27FC236}">
                <a16:creationId xmlns:a16="http://schemas.microsoft.com/office/drawing/2014/main" id="{FD49DA2F-1644-7040-D901-D7DD5983EBF6}"/>
              </a:ext>
            </a:extLst>
          </p:cNvPr>
          <p:cNvPicPr preferRelativeResize="0"/>
          <p:nvPr/>
        </p:nvPicPr>
        <p:blipFill rotWithShape="1">
          <a:blip r:embed="rId2">
            <a:alphaModFix/>
          </a:blip>
          <a:srcRect l="25537" t="7152" r="23467" b="5838"/>
          <a:stretch/>
        </p:blipFill>
        <p:spPr>
          <a:xfrm flipH="1">
            <a:off x="7224000" y="3561100"/>
            <a:ext cx="1920000" cy="1842726"/>
          </a:xfrm>
          <a:prstGeom prst="rect">
            <a:avLst/>
          </a:prstGeom>
          <a:noFill/>
          <a:ln>
            <a:noFill/>
          </a:ln>
        </p:spPr>
      </p:pic>
      <p:grpSp>
        <p:nvGrpSpPr>
          <p:cNvPr id="14" name="Google Shape;494;p15">
            <a:extLst>
              <a:ext uri="{FF2B5EF4-FFF2-40B4-BE49-F238E27FC236}">
                <a16:creationId xmlns:a16="http://schemas.microsoft.com/office/drawing/2014/main" id="{6A98268E-922D-1E2D-8BCF-6934242D7B2A}"/>
              </a:ext>
            </a:extLst>
          </p:cNvPr>
          <p:cNvGrpSpPr/>
          <p:nvPr/>
        </p:nvGrpSpPr>
        <p:grpSpPr>
          <a:xfrm>
            <a:off x="-4198428" y="-954357"/>
            <a:ext cx="5036265" cy="4113315"/>
            <a:chOff x="4780389" y="2513201"/>
            <a:chExt cx="5036265" cy="4113315"/>
          </a:xfrm>
        </p:grpSpPr>
        <p:grpSp>
          <p:nvGrpSpPr>
            <p:cNvPr id="15" name="Google Shape;495;p15">
              <a:extLst>
                <a:ext uri="{FF2B5EF4-FFF2-40B4-BE49-F238E27FC236}">
                  <a16:creationId xmlns:a16="http://schemas.microsoft.com/office/drawing/2014/main" id="{9EA9BF1A-59C7-318B-9F7C-631FCBB36E2D}"/>
                </a:ext>
              </a:extLst>
            </p:cNvPr>
            <p:cNvGrpSpPr/>
            <p:nvPr/>
          </p:nvGrpSpPr>
          <p:grpSpPr>
            <a:xfrm>
              <a:off x="4780389" y="2513201"/>
              <a:ext cx="5036265" cy="4113315"/>
              <a:chOff x="4673664" y="2214101"/>
              <a:chExt cx="5036265" cy="4113315"/>
            </a:xfrm>
          </p:grpSpPr>
          <p:sp>
            <p:nvSpPr>
              <p:cNvPr id="19" name="Google Shape;496;p15">
                <a:extLst>
                  <a:ext uri="{FF2B5EF4-FFF2-40B4-BE49-F238E27FC236}">
                    <a16:creationId xmlns:a16="http://schemas.microsoft.com/office/drawing/2014/main" id="{E995C0EB-1949-6AF8-6F44-FCE5568E7204}"/>
                  </a:ext>
                </a:extLst>
              </p:cNvPr>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97;p15">
                <a:extLst>
                  <a:ext uri="{FF2B5EF4-FFF2-40B4-BE49-F238E27FC236}">
                    <a16:creationId xmlns:a16="http://schemas.microsoft.com/office/drawing/2014/main" id="{283B42FD-A991-D89C-72BD-0F3BD616AD79}"/>
                  </a:ext>
                </a:extLst>
              </p:cNvPr>
              <p:cNvGrpSpPr/>
              <p:nvPr/>
            </p:nvGrpSpPr>
            <p:grpSpPr>
              <a:xfrm>
                <a:off x="4673664" y="2214101"/>
                <a:ext cx="5036265" cy="4113315"/>
                <a:chOff x="4673664" y="2214101"/>
                <a:chExt cx="5036265" cy="4113315"/>
              </a:xfrm>
            </p:grpSpPr>
            <p:grpSp>
              <p:nvGrpSpPr>
                <p:cNvPr id="21" name="Google Shape;498;p15">
                  <a:extLst>
                    <a:ext uri="{FF2B5EF4-FFF2-40B4-BE49-F238E27FC236}">
                      <a16:creationId xmlns:a16="http://schemas.microsoft.com/office/drawing/2014/main" id="{B31D904E-3567-6413-4290-4D6692130504}"/>
                    </a:ext>
                  </a:extLst>
                </p:cNvPr>
                <p:cNvGrpSpPr/>
                <p:nvPr/>
              </p:nvGrpSpPr>
              <p:grpSpPr>
                <a:xfrm>
                  <a:off x="4673664" y="2214101"/>
                  <a:ext cx="5036265" cy="4113315"/>
                  <a:chOff x="3825164" y="427026"/>
                  <a:chExt cx="5036265" cy="4113315"/>
                </a:xfrm>
              </p:grpSpPr>
              <p:sp>
                <p:nvSpPr>
                  <p:cNvPr id="30" name="Google Shape;499;p15">
                    <a:extLst>
                      <a:ext uri="{FF2B5EF4-FFF2-40B4-BE49-F238E27FC236}">
                        <a16:creationId xmlns:a16="http://schemas.microsoft.com/office/drawing/2014/main" id="{A5EA13CB-68DA-ABE1-A6B4-1E22B3F30737}"/>
                      </a:ext>
                    </a:extLst>
                  </p:cNvPr>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0;p15">
                    <a:extLst>
                      <a:ext uri="{FF2B5EF4-FFF2-40B4-BE49-F238E27FC236}">
                        <a16:creationId xmlns:a16="http://schemas.microsoft.com/office/drawing/2014/main" id="{04935A54-DEA5-DC04-0370-8FA0467D00EE}"/>
                      </a:ext>
                    </a:extLst>
                  </p:cNvPr>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1;p15">
                    <a:extLst>
                      <a:ext uri="{FF2B5EF4-FFF2-40B4-BE49-F238E27FC236}">
                        <a16:creationId xmlns:a16="http://schemas.microsoft.com/office/drawing/2014/main" id="{0D557E8D-D88C-B223-38DE-C5F24180D448}"/>
                      </a:ext>
                    </a:extLst>
                  </p:cNvPr>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2;p15">
                    <a:extLst>
                      <a:ext uri="{FF2B5EF4-FFF2-40B4-BE49-F238E27FC236}">
                        <a16:creationId xmlns:a16="http://schemas.microsoft.com/office/drawing/2014/main" id="{B2355E32-7778-F5B8-B347-D0CD69EE4C0A}"/>
                      </a:ext>
                    </a:extLst>
                  </p:cNvPr>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3;p15">
                    <a:extLst>
                      <a:ext uri="{FF2B5EF4-FFF2-40B4-BE49-F238E27FC236}">
                        <a16:creationId xmlns:a16="http://schemas.microsoft.com/office/drawing/2014/main" id="{514EDA36-F53B-F944-3BB3-C6FF7EDA51C7}"/>
                      </a:ext>
                    </a:extLst>
                  </p:cNvPr>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4;p15">
                    <a:extLst>
                      <a:ext uri="{FF2B5EF4-FFF2-40B4-BE49-F238E27FC236}">
                        <a16:creationId xmlns:a16="http://schemas.microsoft.com/office/drawing/2014/main" id="{61B77388-96DC-C9B4-EFEE-C08FEF703198}"/>
                      </a:ext>
                    </a:extLst>
                  </p:cNvPr>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p15">
                    <a:extLst>
                      <a:ext uri="{FF2B5EF4-FFF2-40B4-BE49-F238E27FC236}">
                        <a16:creationId xmlns:a16="http://schemas.microsoft.com/office/drawing/2014/main" id="{8555E95F-E2C3-BB26-4233-4730A903E646}"/>
                      </a:ext>
                    </a:extLst>
                  </p:cNvPr>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p15">
                    <a:extLst>
                      <a:ext uri="{FF2B5EF4-FFF2-40B4-BE49-F238E27FC236}">
                        <a16:creationId xmlns:a16="http://schemas.microsoft.com/office/drawing/2014/main" id="{E0E8FDD9-7220-7D2C-DAB6-8D4CD65D19D4}"/>
                      </a:ext>
                    </a:extLst>
                  </p:cNvPr>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7;p15">
                    <a:extLst>
                      <a:ext uri="{FF2B5EF4-FFF2-40B4-BE49-F238E27FC236}">
                        <a16:creationId xmlns:a16="http://schemas.microsoft.com/office/drawing/2014/main" id="{68F40089-273F-D1CB-1FB5-30A241D54CF0}"/>
                      </a:ext>
                    </a:extLst>
                  </p:cNvPr>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8;p15">
                    <a:extLst>
                      <a:ext uri="{FF2B5EF4-FFF2-40B4-BE49-F238E27FC236}">
                        <a16:creationId xmlns:a16="http://schemas.microsoft.com/office/drawing/2014/main" id="{DD84F493-DD39-547B-7A53-56E4CCB47476}"/>
                      </a:ext>
                    </a:extLst>
                  </p:cNvPr>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9;p15">
                    <a:extLst>
                      <a:ext uri="{FF2B5EF4-FFF2-40B4-BE49-F238E27FC236}">
                        <a16:creationId xmlns:a16="http://schemas.microsoft.com/office/drawing/2014/main" id="{2DD80DD8-7E99-8051-5B70-43EBC7C42022}"/>
                      </a:ext>
                    </a:extLst>
                  </p:cNvPr>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0;p15">
                    <a:extLst>
                      <a:ext uri="{FF2B5EF4-FFF2-40B4-BE49-F238E27FC236}">
                        <a16:creationId xmlns:a16="http://schemas.microsoft.com/office/drawing/2014/main" id="{B1542ABA-9837-1198-EE8B-6A8152135867}"/>
                      </a:ext>
                    </a:extLst>
                  </p:cNvPr>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1;p15">
                    <a:extLst>
                      <a:ext uri="{FF2B5EF4-FFF2-40B4-BE49-F238E27FC236}">
                        <a16:creationId xmlns:a16="http://schemas.microsoft.com/office/drawing/2014/main" id="{97FE1F6A-2B79-356B-766D-EDA79984488D}"/>
                      </a:ext>
                    </a:extLst>
                  </p:cNvPr>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2;p15">
                    <a:extLst>
                      <a:ext uri="{FF2B5EF4-FFF2-40B4-BE49-F238E27FC236}">
                        <a16:creationId xmlns:a16="http://schemas.microsoft.com/office/drawing/2014/main" id="{24F869C9-4234-77E5-2CAA-D0980CACD0A3}"/>
                      </a:ext>
                    </a:extLst>
                  </p:cNvPr>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3;p15">
                    <a:extLst>
                      <a:ext uri="{FF2B5EF4-FFF2-40B4-BE49-F238E27FC236}">
                        <a16:creationId xmlns:a16="http://schemas.microsoft.com/office/drawing/2014/main" id="{66470F80-6877-9137-489A-45C403E272B4}"/>
                      </a:ext>
                    </a:extLst>
                  </p:cNvPr>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4;p15">
                    <a:extLst>
                      <a:ext uri="{FF2B5EF4-FFF2-40B4-BE49-F238E27FC236}">
                        <a16:creationId xmlns:a16="http://schemas.microsoft.com/office/drawing/2014/main" id="{A1EFC8DC-2710-7460-0384-39E02358FCC7}"/>
                      </a:ext>
                    </a:extLst>
                  </p:cNvPr>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5;p15">
                    <a:extLst>
                      <a:ext uri="{FF2B5EF4-FFF2-40B4-BE49-F238E27FC236}">
                        <a16:creationId xmlns:a16="http://schemas.microsoft.com/office/drawing/2014/main" id="{895976ED-C559-1FB7-B80C-41085C726520}"/>
                      </a:ext>
                    </a:extLst>
                  </p:cNvPr>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6;p15">
                    <a:extLst>
                      <a:ext uri="{FF2B5EF4-FFF2-40B4-BE49-F238E27FC236}">
                        <a16:creationId xmlns:a16="http://schemas.microsoft.com/office/drawing/2014/main" id="{6E003FC5-F2AB-D6EA-DEDD-897463DA258E}"/>
                      </a:ext>
                    </a:extLst>
                  </p:cNvPr>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p15">
                    <a:extLst>
                      <a:ext uri="{FF2B5EF4-FFF2-40B4-BE49-F238E27FC236}">
                        <a16:creationId xmlns:a16="http://schemas.microsoft.com/office/drawing/2014/main" id="{BF5FF829-CD92-34FB-FB0A-467B41D94F13}"/>
                      </a:ext>
                    </a:extLst>
                  </p:cNvPr>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8;p15">
                    <a:extLst>
                      <a:ext uri="{FF2B5EF4-FFF2-40B4-BE49-F238E27FC236}">
                        <a16:creationId xmlns:a16="http://schemas.microsoft.com/office/drawing/2014/main" id="{CC8036DA-45B1-5570-E6CF-E32F5327F80D}"/>
                      </a:ext>
                    </a:extLst>
                  </p:cNvPr>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9;p15">
                    <a:extLst>
                      <a:ext uri="{FF2B5EF4-FFF2-40B4-BE49-F238E27FC236}">
                        <a16:creationId xmlns:a16="http://schemas.microsoft.com/office/drawing/2014/main" id="{DACE3705-98BB-0081-7988-4420C257AC70}"/>
                      </a:ext>
                    </a:extLst>
                  </p:cNvPr>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p15">
                    <a:extLst>
                      <a:ext uri="{FF2B5EF4-FFF2-40B4-BE49-F238E27FC236}">
                        <a16:creationId xmlns:a16="http://schemas.microsoft.com/office/drawing/2014/main" id="{521B0B04-8BC2-A801-DAEF-E7EC449FF79D}"/>
                      </a:ext>
                    </a:extLst>
                  </p:cNvPr>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1;p15">
                    <a:extLst>
                      <a:ext uri="{FF2B5EF4-FFF2-40B4-BE49-F238E27FC236}">
                        <a16:creationId xmlns:a16="http://schemas.microsoft.com/office/drawing/2014/main" id="{E16D9ED0-022C-F903-3397-13BE8D16D83D}"/>
                      </a:ext>
                    </a:extLst>
                  </p:cNvPr>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2;p15">
                    <a:extLst>
                      <a:ext uri="{FF2B5EF4-FFF2-40B4-BE49-F238E27FC236}">
                        <a16:creationId xmlns:a16="http://schemas.microsoft.com/office/drawing/2014/main" id="{C4A1609D-364A-63F3-B68F-DACB653DAFD6}"/>
                      </a:ext>
                    </a:extLst>
                  </p:cNvPr>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3;p15">
                    <a:extLst>
                      <a:ext uri="{FF2B5EF4-FFF2-40B4-BE49-F238E27FC236}">
                        <a16:creationId xmlns:a16="http://schemas.microsoft.com/office/drawing/2014/main" id="{602AF877-2EEE-4F6B-78CB-32E29CFFE225}"/>
                      </a:ext>
                    </a:extLst>
                  </p:cNvPr>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4;p15">
                    <a:extLst>
                      <a:ext uri="{FF2B5EF4-FFF2-40B4-BE49-F238E27FC236}">
                        <a16:creationId xmlns:a16="http://schemas.microsoft.com/office/drawing/2014/main" id="{00BDD4AD-2724-785F-84C3-D6B0D3D02EFC}"/>
                      </a:ext>
                    </a:extLst>
                  </p:cNvPr>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5;p15">
                    <a:extLst>
                      <a:ext uri="{FF2B5EF4-FFF2-40B4-BE49-F238E27FC236}">
                        <a16:creationId xmlns:a16="http://schemas.microsoft.com/office/drawing/2014/main" id="{8DBBD025-B1B9-ACFB-DD54-397DF8F1D861}"/>
                      </a:ext>
                    </a:extLst>
                  </p:cNvPr>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6;p15">
                    <a:extLst>
                      <a:ext uri="{FF2B5EF4-FFF2-40B4-BE49-F238E27FC236}">
                        <a16:creationId xmlns:a16="http://schemas.microsoft.com/office/drawing/2014/main" id="{F875F375-52AE-BB13-65F6-CC22BA594B52}"/>
                      </a:ext>
                    </a:extLst>
                  </p:cNvPr>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27;p15">
                  <a:extLst>
                    <a:ext uri="{FF2B5EF4-FFF2-40B4-BE49-F238E27FC236}">
                      <a16:creationId xmlns:a16="http://schemas.microsoft.com/office/drawing/2014/main" id="{F3C96276-B4B9-6EE5-A036-02F49E602B76}"/>
                    </a:ext>
                  </a:extLst>
                </p:cNvPr>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p15">
                  <a:extLst>
                    <a:ext uri="{FF2B5EF4-FFF2-40B4-BE49-F238E27FC236}">
                      <a16:creationId xmlns:a16="http://schemas.microsoft.com/office/drawing/2014/main" id="{9CB7295B-EF13-F229-4694-49A61096AAEF}"/>
                    </a:ext>
                  </a:extLst>
                </p:cNvPr>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p15">
                  <a:extLst>
                    <a:ext uri="{FF2B5EF4-FFF2-40B4-BE49-F238E27FC236}">
                      <a16:creationId xmlns:a16="http://schemas.microsoft.com/office/drawing/2014/main" id="{FBF3670E-A4CE-D92E-DD63-CC6558733FCA}"/>
                    </a:ext>
                  </a:extLst>
                </p:cNvPr>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0;p15">
                  <a:extLst>
                    <a:ext uri="{FF2B5EF4-FFF2-40B4-BE49-F238E27FC236}">
                      <a16:creationId xmlns:a16="http://schemas.microsoft.com/office/drawing/2014/main" id="{699DA17C-88FA-083C-C5DF-EC249CF63470}"/>
                    </a:ext>
                  </a:extLst>
                </p:cNvPr>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31;p15">
                  <a:extLst>
                    <a:ext uri="{FF2B5EF4-FFF2-40B4-BE49-F238E27FC236}">
                      <a16:creationId xmlns:a16="http://schemas.microsoft.com/office/drawing/2014/main" id="{32B2CF2A-2546-426B-A5E6-1DE599238852}"/>
                    </a:ext>
                  </a:extLst>
                </p:cNvPr>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2;p15">
                  <a:extLst>
                    <a:ext uri="{FF2B5EF4-FFF2-40B4-BE49-F238E27FC236}">
                      <a16:creationId xmlns:a16="http://schemas.microsoft.com/office/drawing/2014/main" id="{158226E8-17AC-3E21-F89D-E342B6DED475}"/>
                    </a:ext>
                  </a:extLst>
                </p:cNvPr>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3;p15">
                  <a:extLst>
                    <a:ext uri="{FF2B5EF4-FFF2-40B4-BE49-F238E27FC236}">
                      <a16:creationId xmlns:a16="http://schemas.microsoft.com/office/drawing/2014/main" id="{CA9471F7-FC07-AB2C-81A9-0EEAB1939E29}"/>
                    </a:ext>
                  </a:extLst>
                </p:cNvPr>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4;p15">
                  <a:extLst>
                    <a:ext uri="{FF2B5EF4-FFF2-40B4-BE49-F238E27FC236}">
                      <a16:creationId xmlns:a16="http://schemas.microsoft.com/office/drawing/2014/main" id="{BC09D186-45EE-39B0-5902-1999CBBB7AF5}"/>
                    </a:ext>
                  </a:extLst>
                </p:cNvPr>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535;p15">
              <a:extLst>
                <a:ext uri="{FF2B5EF4-FFF2-40B4-BE49-F238E27FC236}">
                  <a16:creationId xmlns:a16="http://schemas.microsoft.com/office/drawing/2014/main" id="{CFC2FE82-38C5-A392-DB99-AD35AED9FDCA}"/>
                </a:ext>
              </a:extLst>
            </p:cNvPr>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6;p15">
              <a:extLst>
                <a:ext uri="{FF2B5EF4-FFF2-40B4-BE49-F238E27FC236}">
                  <a16:creationId xmlns:a16="http://schemas.microsoft.com/office/drawing/2014/main" id="{8AD517AD-85CB-2FD8-E747-2869C2717EDC}"/>
                </a:ext>
              </a:extLst>
            </p:cNvPr>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7;p15">
              <a:extLst>
                <a:ext uri="{FF2B5EF4-FFF2-40B4-BE49-F238E27FC236}">
                  <a16:creationId xmlns:a16="http://schemas.microsoft.com/office/drawing/2014/main" id="{09267358-0CB1-0E23-BBD7-582F96D55252}"/>
                </a:ext>
              </a:extLst>
            </p:cNvPr>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D29ABDB0-3F7A-ABBC-7064-5C11A4E5C777}"/>
              </a:ext>
            </a:extLst>
          </p:cNvPr>
          <p:cNvSpPr>
            <a:spLocks noGrp="1"/>
          </p:cNvSpPr>
          <p:nvPr>
            <p:ph type="title"/>
          </p:nvPr>
        </p:nvSpPr>
        <p:spPr>
          <a:xfrm>
            <a:off x="720000" y="57401"/>
            <a:ext cx="7704000" cy="1044900"/>
          </a:xfrm>
        </p:spPr>
        <p:txBody>
          <a:bodyPr/>
          <a:lstStyle/>
          <a:p>
            <a:br>
              <a:rPr lang="en-US" sz="3200" b="1" dirty="0">
                <a:solidFill>
                  <a:schemeClr val="tx1"/>
                </a:solidFill>
                <a:latin typeface="Montserrat" panose="00000500000000000000" pitchFamily="2" charset="0"/>
                <a:cs typeface="Mongolian Baiti" panose="03000500000000000000" pitchFamily="66" charset="0"/>
              </a:rPr>
            </a:br>
            <a:endParaRPr lang="en-IN" dirty="0"/>
          </a:p>
        </p:txBody>
      </p:sp>
      <p:pic>
        <p:nvPicPr>
          <p:cNvPr id="59" name="Google Shape;449;p15">
            <a:extLst>
              <a:ext uri="{FF2B5EF4-FFF2-40B4-BE49-F238E27FC236}">
                <a16:creationId xmlns:a16="http://schemas.microsoft.com/office/drawing/2014/main" id="{56A9287B-A48C-D09A-72E8-BFCD985F55AD}"/>
              </a:ext>
            </a:extLst>
          </p:cNvPr>
          <p:cNvPicPr preferRelativeResize="0"/>
          <p:nvPr/>
        </p:nvPicPr>
        <p:blipFill rotWithShape="1">
          <a:blip r:embed="rId3">
            <a:alphaModFix/>
          </a:blip>
          <a:srcRect l="18647" t="7960" r="8852" b="8336"/>
          <a:stretch/>
        </p:blipFill>
        <p:spPr>
          <a:xfrm rot="1152297" flipH="1">
            <a:off x="7716732" y="158608"/>
            <a:ext cx="1178862" cy="842482"/>
          </a:xfrm>
          <a:prstGeom prst="rect">
            <a:avLst/>
          </a:prstGeom>
          <a:noFill/>
          <a:ln>
            <a:noFill/>
          </a:ln>
        </p:spPr>
      </p:pic>
      <p:sp>
        <p:nvSpPr>
          <p:cNvPr id="4" name="Rectangle 2">
            <a:extLst>
              <a:ext uri="{FF2B5EF4-FFF2-40B4-BE49-F238E27FC236}">
                <a16:creationId xmlns:a16="http://schemas.microsoft.com/office/drawing/2014/main" id="{6FD9A33A-6F33-782D-47FD-C0504CF0C47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19389A6-06E1-4459-099D-B11E006DCBE7}"/>
              </a:ext>
            </a:extLst>
          </p:cNvPr>
          <p:cNvSpPr>
            <a:spLocks noChangeArrowheads="1"/>
          </p:cNvSpPr>
          <p:nvPr/>
        </p:nvSpPr>
        <p:spPr bwMode="auto">
          <a:xfrm>
            <a:off x="250188" y="510371"/>
            <a:ext cx="8720148" cy="4893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indent="-285750" algn="just">
              <a:lnSpc>
                <a:spcPct val="200000"/>
              </a:lnSpc>
              <a:buClr>
                <a:schemeClr val="bg2">
                  <a:lumMod val="60000"/>
                  <a:lumOff val="40000"/>
                </a:schemeClr>
              </a:buClr>
              <a:buFont typeface="Arial" panose="020B0604020202020204" pitchFamily="34" charset="0"/>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Integration with Existing Infrastructure:</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The system should integrate seamlessly with existing parking infrastructure, such as CCTV cameras or sensor networks.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Clr>
                <a:schemeClr val="bg2">
                  <a:lumMod val="60000"/>
                  <a:lumOff val="40000"/>
                </a:schemeClr>
              </a:buClr>
              <a:buFont typeface="Arial" panose="020B0604020202020204" pitchFamily="34" charset="0"/>
              <a:buChar char="•"/>
            </a:pPr>
            <a:r>
              <a:rPr lang="en-IN" b="1" dirty="0">
                <a:latin typeface="Times New Roman" panose="02020603050405020304" pitchFamily="18" charset="0"/>
                <a:ea typeface="Calibri" panose="020F0502020204030204" pitchFamily="34" charset="0"/>
                <a:cs typeface="Times New Roman" panose="02020603050405020304" pitchFamily="18" charset="0"/>
              </a:rPr>
              <a:t>U</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ser Interface</a:t>
            </a:r>
            <a:r>
              <a:rPr lang="en-IN" dirty="0">
                <a:effectLst/>
                <a:latin typeface="Times New Roman" panose="02020603050405020304" pitchFamily="18" charset="0"/>
                <a:ea typeface="Calibri" panose="020F0502020204030204" pitchFamily="34" charset="0"/>
                <a:cs typeface="Times New Roman" panose="02020603050405020304" pitchFamily="18" charset="0"/>
              </a:rPr>
              <a:t>: A graphical user interface (GUI) can be designed to visualize parking spot detections, display occupancy statistics, and provide controls for system configuration.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Clr>
                <a:schemeClr val="bg2">
                  <a:lumMod val="60000"/>
                  <a:lumOff val="40000"/>
                </a:schemeClr>
              </a:buClr>
              <a:buFont typeface="Arial" panose="020B0604020202020204" pitchFamily="34" charset="0"/>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Maintenance and Updates</a:t>
            </a:r>
            <a:r>
              <a:rPr lang="en-IN" dirty="0">
                <a:effectLst/>
                <a:latin typeface="Times New Roman" panose="02020603050405020304" pitchFamily="18" charset="0"/>
                <a:ea typeface="Calibri" panose="020F0502020204030204" pitchFamily="34" charset="0"/>
                <a:cs typeface="Times New Roman" panose="02020603050405020304" pitchFamily="18" charset="0"/>
              </a:rPr>
              <a:t>: Automated update mechanisms and remote monitoring tools can be implemented to ensure the system remains operational and up-to-date. Version control systems like Git can be used to manage codebase changes, track issues, and collaborate with team members.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spcAft>
                <a:spcPts val="1000"/>
              </a:spcAft>
              <a:buClr>
                <a:schemeClr val="bg2">
                  <a:lumMod val="60000"/>
                  <a:lumOff val="40000"/>
                </a:schemeClr>
              </a:buClr>
              <a:buFont typeface="Arial" panose="020B0604020202020204" pitchFamily="34" charset="0"/>
              <a:buChar char="•"/>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Testing and Validation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Thorough testing and validation procedures should be implemented to verify the functionality, performance, and reliability of the system. This may include unit testing, integration testing, stress testing, and real-world field trials to evaluate the system under diverse conditions.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defTabSz="914400" rtl="0" eaLnBrk="0" fontAlgn="base" latinLnBrk="0" hangingPunct="0">
              <a:lnSpc>
                <a:spcPct val="200000"/>
              </a:lnSpc>
              <a:spcBef>
                <a:spcPct val="0"/>
              </a:spcBef>
              <a:spcAft>
                <a:spcPct val="0"/>
              </a:spcAft>
              <a:buClr>
                <a:schemeClr val="bg2">
                  <a:lumMod val="60000"/>
                  <a:lumOff val="40000"/>
                </a:schemeClr>
              </a:buClr>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8C6F5A7-8560-D18B-4503-0A7321D5A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845" y="9629"/>
            <a:ext cx="940287" cy="671634"/>
          </a:xfrm>
          <a:prstGeom prst="rect">
            <a:avLst/>
          </a:prstGeom>
        </p:spPr>
      </p:pic>
    </p:spTree>
    <p:extLst>
      <p:ext uri="{BB962C8B-B14F-4D97-AF65-F5344CB8AC3E}">
        <p14:creationId xmlns:p14="http://schemas.microsoft.com/office/powerpoint/2010/main" val="892685596"/>
      </p:ext>
    </p:extLst>
  </p:cSld>
  <p:clrMapOvr>
    <a:masterClrMapping/>
  </p:clrMapOvr>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1334</Words>
  <Application>Microsoft Office PowerPoint</Application>
  <PresentationFormat>On-screen Show (16:9)</PresentationFormat>
  <Paragraphs>77</Paragraphs>
  <Slides>22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Montserrat Black</vt:lpstr>
      <vt:lpstr>Bebas Neue</vt:lpstr>
      <vt:lpstr>Arial</vt:lpstr>
      <vt:lpstr>Montserrat Light</vt:lpstr>
      <vt:lpstr>Calibri</vt:lpstr>
      <vt:lpstr>Montserrat</vt:lpstr>
      <vt:lpstr>Nunito Light</vt:lpstr>
      <vt:lpstr>Times New Roman</vt:lpstr>
      <vt:lpstr>Symbol</vt:lpstr>
      <vt:lpstr>Artificial Intelligence (AI) Technology Project Proposal Infographics by Slidesgo</vt:lpstr>
      <vt:lpstr>ARTIFICIAL INTELLIGENCE &amp;  MACHINE LEARNING PROJECT  PARKING SPACE COUNTER</vt:lpstr>
      <vt:lpstr>TABLE OF CONTENTS</vt:lpstr>
      <vt:lpstr>INTRODUCTION</vt:lpstr>
      <vt:lpstr>PowerPoint Presentation</vt:lpstr>
      <vt:lpstr>PROBLEM STATEMENT </vt:lpstr>
      <vt:lpstr>REQUIREMENTS </vt:lpstr>
      <vt:lpstr> </vt:lpstr>
      <vt:lpstr>TECHNICAL DETAILS </vt:lpstr>
      <vt:lpstr> </vt:lpstr>
      <vt:lpstr>KEY FEATURES</vt:lpstr>
      <vt:lpstr>PROJECT GOALS</vt:lpstr>
      <vt:lpstr>REFERENCES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MACHINE LEARNING PROJECT  Parking Space Counter</dc:title>
  <dc:creator>HP</dc:creator>
  <cp:lastModifiedBy>HP</cp:lastModifiedBy>
  <cp:revision>3</cp:revision>
  <dcterms:modified xsi:type="dcterms:W3CDTF">2024-05-16T06:28:59Z</dcterms:modified>
</cp:coreProperties>
</file>